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4"/>
  </p:notesMasterIdLst>
  <p:sldIdLst>
    <p:sldId id="337" r:id="rId3"/>
    <p:sldId id="362" r:id="rId5"/>
    <p:sldId id="363" r:id="rId6"/>
    <p:sldId id="364" r:id="rId7"/>
    <p:sldId id="365" r:id="rId8"/>
    <p:sldId id="366" r:id="rId9"/>
    <p:sldId id="367" r:id="rId10"/>
    <p:sldId id="368" r:id="rId11"/>
    <p:sldId id="369" r:id="rId12"/>
    <p:sldId id="370" r:id="rId13"/>
    <p:sldId id="372" r:id="rId14"/>
    <p:sldId id="391" r:id="rId15"/>
    <p:sldId id="386" r:id="rId16"/>
    <p:sldId id="392" r:id="rId17"/>
    <p:sldId id="403" r:id="rId18"/>
    <p:sldId id="404" r:id="rId19"/>
    <p:sldId id="394" r:id="rId20"/>
    <p:sldId id="393" r:id="rId21"/>
    <p:sldId id="395" r:id="rId22"/>
    <p:sldId id="397" r:id="rId23"/>
    <p:sldId id="398" r:id="rId24"/>
    <p:sldId id="396" r:id="rId25"/>
    <p:sldId id="399" r:id="rId26"/>
    <p:sldId id="400" r:id="rId27"/>
  </p:sldIdLst>
  <p:sldSz cx="12192000" cy="6858000"/>
  <p:notesSz cx="6858000" cy="9144000"/>
  <p:embeddedFontLst>
    <p:embeddedFont>
      <p:font typeface="微软雅黑" panose="020B0503020204020204" charset="-122"/>
      <p:regular r:id="rId31"/>
    </p:embeddedFont>
    <p:embeddedFont>
      <p:font typeface="等线" panose="02010600030101010101" charset="-122"/>
      <p:regular r:id="rId32"/>
    </p:embeddedFont>
    <p:embeddedFont>
      <p:font typeface="Verdana" panose="020B0604030504040204" pitchFamily="34" charset="0"/>
      <p:regular r:id="rId33"/>
      <p:bold r:id="rId34"/>
      <p:italic r:id="rId35"/>
      <p:boldItalic r:id="rId36"/>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040"/>
    <a:srgbClr val="FFFFFF"/>
    <a:srgbClr val="FF9F00"/>
    <a:srgbClr val="BE0C2B"/>
    <a:srgbClr val="001640"/>
    <a:srgbClr val="9C9C9C"/>
    <a:srgbClr val="E06741"/>
    <a:srgbClr val="4A5A6F"/>
    <a:srgbClr val="F9F9F9"/>
    <a:srgbClr val="F7C6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81" d="100"/>
          <a:sy n="81" d="100"/>
        </p:scale>
        <p:origin x="725" y="67"/>
      </p:cViewPr>
      <p:guideLst>
        <p:guide orient="horz" pos="2087"/>
        <p:guide pos="397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font" Target="fonts/font6.fntdata"/><Relationship Id="rId35" Type="http://schemas.openxmlformats.org/officeDocument/2006/relationships/font" Target="fonts/font5.fntdata"/><Relationship Id="rId34" Type="http://schemas.openxmlformats.org/officeDocument/2006/relationships/font" Target="fonts/font4.fntdata"/><Relationship Id="rId33" Type="http://schemas.openxmlformats.org/officeDocument/2006/relationships/font" Target="fonts/font3.fntdata"/><Relationship Id="rId32" Type="http://schemas.openxmlformats.org/officeDocument/2006/relationships/font" Target="fonts/font2.fntdata"/><Relationship Id="rId31" Type="http://schemas.openxmlformats.org/officeDocument/2006/relationships/font" Target="fonts/font1.fntdata"/><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E56F87-A81A-4EDE-81AE-3C76F245D5E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DC7B0-EBAC-4569-9993-246641655C4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nchor="ctr" anchorCtr="0"/>
          <a:lstStyle/>
          <a:p>
            <a:r>
              <a:rPr lang="zh-CN" altLang="en-US" dirty="0"/>
              <a:t>单击此处编辑母版标题样式</a:t>
            </a:r>
            <a:endParaRPr lang="zh-CN" altLang="en-US" dirty="0"/>
          </a:p>
        </p:txBody>
      </p:sp>
      <p:sp>
        <p:nvSpPr>
          <p:cNvPr id="3" name="内容占位符 2"/>
          <p:cNvSpPr>
            <a:spLocks noGrp="1"/>
          </p:cNvSpPr>
          <p:nvPr>
            <p:ph idx="1"/>
          </p:nvPr>
        </p:nvSpPr>
        <p:spPr>
          <a:xfrm>
            <a:off x="838200" y="1825625"/>
            <a:ext cx="10515600" cy="4351338"/>
          </a:xfrm>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a:xfrm>
            <a:off x="838200" y="6356350"/>
            <a:ext cx="2743200" cy="365125"/>
          </a:xfrm>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a:xfrm>
            <a:off x="4038600" y="6356350"/>
            <a:ext cx="4114800" cy="365125"/>
          </a:xfrm>
        </p:spPr>
        <p:txBody>
          <a:bodyPr/>
          <a:lstStyle/>
          <a:p>
            <a:endParaRPr lang="zh-CN" altLang="en-US" dirty="0"/>
          </a:p>
        </p:txBody>
      </p:sp>
      <p:sp>
        <p:nvSpPr>
          <p:cNvPr id="6" name="灯片编号占位符 5"/>
          <p:cNvSpPr>
            <a:spLocks noGrp="1"/>
          </p:cNvSpPr>
          <p:nvPr>
            <p:ph type="sldNum" sz="quarter" idx="12"/>
          </p:nvPr>
        </p:nvSpPr>
        <p:spPr>
          <a:xfrm>
            <a:off x="861060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0_自定义版式">
    <p:spTree>
      <p:nvGrpSpPr>
        <p:cNvPr id="1" name=""/>
        <p:cNvGrpSpPr/>
        <p:nvPr/>
      </p:nvGrpSpPr>
      <p:grpSpPr>
        <a:xfrm>
          <a:off x="0" y="0"/>
          <a:ext cx="0" cy="0"/>
          <a:chOff x="0" y="0"/>
          <a:chExt cx="0" cy="0"/>
        </a:xfrm>
      </p:grpSpPr>
      <p:sp>
        <p:nvSpPr>
          <p:cNvPr id="15" name="图片占位符 14"/>
          <p:cNvSpPr>
            <a:spLocks noGrp="1"/>
          </p:cNvSpPr>
          <p:nvPr>
            <p:ph type="pic" sz="quarter" idx="10"/>
          </p:nvPr>
        </p:nvSpPr>
        <p:spPr>
          <a:xfrm>
            <a:off x="1550481" y="2323407"/>
            <a:ext cx="1225190" cy="1559240"/>
          </a:xfrm>
          <a:custGeom>
            <a:avLst/>
            <a:gdLst>
              <a:gd name="connsiteX0" fmla="*/ 604372 w 1225190"/>
              <a:gd name="connsiteY0" fmla="*/ 0 h 1559240"/>
              <a:gd name="connsiteX1" fmla="*/ 1031441 w 1225190"/>
              <a:gd name="connsiteY1" fmla="*/ 124370 h 1559240"/>
              <a:gd name="connsiteX2" fmla="*/ 1182021 w 1225190"/>
              <a:gd name="connsiteY2" fmla="*/ 456363 h 1559240"/>
              <a:gd name="connsiteX3" fmla="*/ 877779 w 1225190"/>
              <a:gd name="connsiteY3" fmla="*/ 469725 h 1559240"/>
              <a:gd name="connsiteX4" fmla="*/ 794009 w 1225190"/>
              <a:gd name="connsiteY4" fmla="*/ 302701 h 1559240"/>
              <a:gd name="connsiteX5" fmla="*/ 601289 w 1225190"/>
              <a:gd name="connsiteY5" fmla="*/ 251822 h 1559240"/>
              <a:gd name="connsiteX6" fmla="*/ 393664 w 1225190"/>
              <a:gd name="connsiteY6" fmla="*/ 306298 h 1559240"/>
              <a:gd name="connsiteX7" fmla="*/ 345355 w 1225190"/>
              <a:gd name="connsiteY7" fmla="*/ 399832 h 1559240"/>
              <a:gd name="connsiteX8" fmla="*/ 390580 w 1225190"/>
              <a:gd name="connsiteY8" fmla="*/ 491310 h 1559240"/>
              <a:gd name="connsiteX9" fmla="*/ 670154 w 1225190"/>
              <a:gd name="connsiteY9" fmla="*/ 592039 h 1559240"/>
              <a:gd name="connsiteX10" fmla="*/ 998550 w 1225190"/>
              <a:gd name="connsiteY10" fmla="*/ 700476 h 1559240"/>
              <a:gd name="connsiteX11" fmla="*/ 1165061 w 1225190"/>
              <a:gd name="connsiteY11" fmla="*/ 853625 h 1559240"/>
              <a:gd name="connsiteX12" fmla="*/ 1225190 w 1225190"/>
              <a:gd name="connsiteY12" fmla="*/ 1093627 h 1559240"/>
              <a:gd name="connsiteX13" fmla="*/ 1153241 w 1225190"/>
              <a:gd name="connsiteY13" fmla="*/ 1336198 h 1559240"/>
              <a:gd name="connsiteX14" fmla="*/ 949728 w 1225190"/>
              <a:gd name="connsiteY14" fmla="*/ 1504251 h 1559240"/>
              <a:gd name="connsiteX15" fmla="*/ 621845 w 1225190"/>
              <a:gd name="connsiteY15" fmla="*/ 1559240 h 1559240"/>
              <a:gd name="connsiteX16" fmla="*/ 182956 w 1225190"/>
              <a:gd name="connsiteY16" fmla="*/ 1427162 h 1559240"/>
              <a:gd name="connsiteX17" fmla="*/ 0 w 1225190"/>
              <a:gd name="connsiteY17" fmla="*/ 1042235 h 1559240"/>
              <a:gd name="connsiteX18" fmla="*/ 296019 w 1225190"/>
              <a:gd name="connsiteY18" fmla="*/ 1013455 h 1559240"/>
              <a:gd name="connsiteX19" fmla="*/ 404456 w 1225190"/>
              <a:gd name="connsiteY19" fmla="*/ 1232386 h 1559240"/>
              <a:gd name="connsiteX20" fmla="*/ 624929 w 1225190"/>
              <a:gd name="connsiteY20" fmla="*/ 1302279 h 1559240"/>
              <a:gd name="connsiteX21" fmla="*/ 846429 w 1225190"/>
              <a:gd name="connsiteY21" fmla="*/ 1240095 h 1559240"/>
              <a:gd name="connsiteX22" fmla="*/ 920948 w 1225190"/>
              <a:gd name="connsiteY22" fmla="*/ 1094655 h 1559240"/>
              <a:gd name="connsiteX23" fmla="*/ 889599 w 1225190"/>
              <a:gd name="connsiteY23" fmla="*/ 1003690 h 1559240"/>
              <a:gd name="connsiteX24" fmla="*/ 780133 w 1225190"/>
              <a:gd name="connsiteY24" fmla="*/ 938422 h 1559240"/>
              <a:gd name="connsiteX25" fmla="*/ 536534 w 1225190"/>
              <a:gd name="connsiteY25" fmla="*/ 872640 h 1559240"/>
              <a:gd name="connsiteX26" fmla="*/ 193234 w 1225190"/>
              <a:gd name="connsiteY26" fmla="*/ 723603 h 1559240"/>
              <a:gd name="connsiteX27" fmla="*/ 54475 w 1225190"/>
              <a:gd name="connsiteY27" fmla="*/ 420389 h 1559240"/>
              <a:gd name="connsiteX28" fmla="*/ 119743 w 1225190"/>
              <a:gd name="connsiteY28" fmla="*/ 205055 h 1559240"/>
              <a:gd name="connsiteX29" fmla="*/ 307839 w 1225190"/>
              <a:gd name="connsiteY29" fmla="*/ 52420 h 1559240"/>
              <a:gd name="connsiteX30" fmla="*/ 604372 w 1225190"/>
              <a:gd name="connsiteY30" fmla="*/ 0 h 155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25190" h="1559240">
                <a:moveTo>
                  <a:pt x="604372" y="0"/>
                </a:moveTo>
                <a:cubicBezTo>
                  <a:pt x="793495" y="0"/>
                  <a:pt x="935852" y="41457"/>
                  <a:pt x="1031441" y="124370"/>
                </a:cubicBezTo>
                <a:cubicBezTo>
                  <a:pt x="1127031" y="207282"/>
                  <a:pt x="1177224" y="317947"/>
                  <a:pt x="1182021" y="456363"/>
                </a:cubicBezTo>
                <a:lnTo>
                  <a:pt x="877779" y="469725"/>
                </a:lnTo>
                <a:cubicBezTo>
                  <a:pt x="864759" y="392294"/>
                  <a:pt x="836836" y="336619"/>
                  <a:pt x="794009" y="302701"/>
                </a:cubicBezTo>
                <a:cubicBezTo>
                  <a:pt x="751182" y="268782"/>
                  <a:pt x="686942" y="251822"/>
                  <a:pt x="601289" y="251822"/>
                </a:cubicBezTo>
                <a:cubicBezTo>
                  <a:pt x="512894" y="251822"/>
                  <a:pt x="443686" y="269981"/>
                  <a:pt x="393664" y="306298"/>
                </a:cubicBezTo>
                <a:cubicBezTo>
                  <a:pt x="361458" y="329596"/>
                  <a:pt x="345355" y="360774"/>
                  <a:pt x="345355" y="399832"/>
                </a:cubicBezTo>
                <a:cubicBezTo>
                  <a:pt x="345355" y="435464"/>
                  <a:pt x="360430" y="465957"/>
                  <a:pt x="390580" y="491310"/>
                </a:cubicBezTo>
                <a:cubicBezTo>
                  <a:pt x="428953" y="523516"/>
                  <a:pt x="522145" y="557092"/>
                  <a:pt x="670154" y="592039"/>
                </a:cubicBezTo>
                <a:cubicBezTo>
                  <a:pt x="818164" y="626985"/>
                  <a:pt x="927629" y="663131"/>
                  <a:pt x="998550" y="700476"/>
                </a:cubicBezTo>
                <a:cubicBezTo>
                  <a:pt x="1069472" y="737821"/>
                  <a:pt x="1124975" y="788871"/>
                  <a:pt x="1165061" y="853625"/>
                </a:cubicBezTo>
                <a:cubicBezTo>
                  <a:pt x="1205147" y="918379"/>
                  <a:pt x="1225190" y="998380"/>
                  <a:pt x="1225190" y="1093627"/>
                </a:cubicBezTo>
                <a:cubicBezTo>
                  <a:pt x="1225190" y="1179966"/>
                  <a:pt x="1201207" y="1260823"/>
                  <a:pt x="1153241" y="1336198"/>
                </a:cubicBezTo>
                <a:cubicBezTo>
                  <a:pt x="1105275" y="1411573"/>
                  <a:pt x="1037437" y="1467591"/>
                  <a:pt x="949728" y="1504251"/>
                </a:cubicBezTo>
                <a:cubicBezTo>
                  <a:pt x="862018" y="1540910"/>
                  <a:pt x="752724" y="1559240"/>
                  <a:pt x="621845" y="1559240"/>
                </a:cubicBezTo>
                <a:cubicBezTo>
                  <a:pt x="431352" y="1559240"/>
                  <a:pt x="285055" y="1515214"/>
                  <a:pt x="182956" y="1427162"/>
                </a:cubicBezTo>
                <a:cubicBezTo>
                  <a:pt x="80857" y="1339110"/>
                  <a:pt x="19871" y="1210801"/>
                  <a:pt x="0" y="1042235"/>
                </a:cubicBezTo>
                <a:lnTo>
                  <a:pt x="296019" y="1013455"/>
                </a:lnTo>
                <a:cubicBezTo>
                  <a:pt x="313835" y="1112813"/>
                  <a:pt x="349981" y="1185790"/>
                  <a:pt x="404456" y="1232386"/>
                </a:cubicBezTo>
                <a:cubicBezTo>
                  <a:pt x="458932" y="1278981"/>
                  <a:pt x="532423" y="1302279"/>
                  <a:pt x="624929" y="1302279"/>
                </a:cubicBezTo>
                <a:cubicBezTo>
                  <a:pt x="722917" y="1302279"/>
                  <a:pt x="796750" y="1281551"/>
                  <a:pt x="846429" y="1240095"/>
                </a:cubicBezTo>
                <a:cubicBezTo>
                  <a:pt x="896108" y="1198638"/>
                  <a:pt x="920948" y="1150158"/>
                  <a:pt x="920948" y="1094655"/>
                </a:cubicBezTo>
                <a:cubicBezTo>
                  <a:pt x="920948" y="1059023"/>
                  <a:pt x="910498" y="1028701"/>
                  <a:pt x="889599" y="1003690"/>
                </a:cubicBezTo>
                <a:cubicBezTo>
                  <a:pt x="868699" y="978680"/>
                  <a:pt x="832211" y="956923"/>
                  <a:pt x="780133" y="938422"/>
                </a:cubicBezTo>
                <a:cubicBezTo>
                  <a:pt x="744501" y="926088"/>
                  <a:pt x="663302" y="904161"/>
                  <a:pt x="536534" y="872640"/>
                </a:cubicBezTo>
                <a:cubicBezTo>
                  <a:pt x="373450" y="832212"/>
                  <a:pt x="259016" y="782532"/>
                  <a:pt x="193234" y="723603"/>
                </a:cubicBezTo>
                <a:cubicBezTo>
                  <a:pt x="100728" y="640690"/>
                  <a:pt x="54475" y="539619"/>
                  <a:pt x="54475" y="420389"/>
                </a:cubicBezTo>
                <a:cubicBezTo>
                  <a:pt x="54475" y="343643"/>
                  <a:pt x="76231" y="271865"/>
                  <a:pt x="119743" y="205055"/>
                </a:cubicBezTo>
                <a:cubicBezTo>
                  <a:pt x="163255" y="138245"/>
                  <a:pt x="225954" y="87367"/>
                  <a:pt x="307839" y="52420"/>
                </a:cubicBezTo>
                <a:cubicBezTo>
                  <a:pt x="389724" y="17474"/>
                  <a:pt x="488568" y="0"/>
                  <a:pt x="604372" y="0"/>
                </a:cubicBezTo>
                <a:close/>
              </a:path>
            </a:pathLst>
          </a:custGeom>
          <a:ln w="28575">
            <a:solidFill>
              <a:schemeClr val="accent2"/>
            </a:solidFill>
          </a:ln>
        </p:spPr>
        <p:txBody>
          <a:bodyPr wrap="square">
            <a:noAutofit/>
          </a:bodyPr>
          <a:lstStyle/>
          <a:p>
            <a:endParaRPr lang="zh-CN" altLang="en-US"/>
          </a:p>
        </p:txBody>
      </p:sp>
      <p:sp>
        <p:nvSpPr>
          <p:cNvPr id="16" name="图片占位符 15"/>
          <p:cNvSpPr>
            <a:spLocks noGrp="1"/>
          </p:cNvSpPr>
          <p:nvPr>
            <p:ph type="pic" sz="quarter" idx="11"/>
          </p:nvPr>
        </p:nvSpPr>
        <p:spPr>
          <a:xfrm>
            <a:off x="3872219" y="2366363"/>
            <a:ext cx="1977572" cy="1506820"/>
          </a:xfrm>
          <a:custGeom>
            <a:avLst/>
            <a:gdLst>
              <a:gd name="connsiteX0" fmla="*/ 0 w 1977572"/>
              <a:gd name="connsiteY0" fmla="*/ 0 h 1506820"/>
              <a:gd name="connsiteX1" fmla="*/ 311436 w 1977572"/>
              <a:gd name="connsiteY1" fmla="*/ 0 h 1506820"/>
              <a:gd name="connsiteX2" fmla="*/ 538590 w 1977572"/>
              <a:gd name="connsiteY2" fmla="*/ 1035040 h 1506820"/>
              <a:gd name="connsiteX3" fmla="*/ 814052 w 1977572"/>
              <a:gd name="connsiteY3" fmla="*/ 0 h 1506820"/>
              <a:gd name="connsiteX4" fmla="*/ 1175853 w 1977572"/>
              <a:gd name="connsiteY4" fmla="*/ 0 h 1506820"/>
              <a:gd name="connsiteX5" fmla="*/ 1440009 w 1977572"/>
              <a:gd name="connsiteY5" fmla="*/ 1052513 h 1506820"/>
              <a:gd name="connsiteX6" fmla="*/ 1671274 w 1977572"/>
              <a:gd name="connsiteY6" fmla="*/ 0 h 1506820"/>
              <a:gd name="connsiteX7" fmla="*/ 1977572 w 1977572"/>
              <a:gd name="connsiteY7" fmla="*/ 0 h 1506820"/>
              <a:gd name="connsiteX8" fmla="*/ 1611659 w 1977572"/>
              <a:gd name="connsiteY8" fmla="*/ 1506820 h 1506820"/>
              <a:gd name="connsiteX9" fmla="*/ 1288916 w 1977572"/>
              <a:gd name="connsiteY9" fmla="*/ 1506820 h 1506820"/>
              <a:gd name="connsiteX10" fmla="*/ 988786 w 1977572"/>
              <a:gd name="connsiteY10" fmla="*/ 380303 h 1506820"/>
              <a:gd name="connsiteX11" fmla="*/ 689683 w 1977572"/>
              <a:gd name="connsiteY11" fmla="*/ 1506820 h 1506820"/>
              <a:gd name="connsiteX12" fmla="*/ 359745 w 1977572"/>
              <a:gd name="connsiteY12" fmla="*/ 1506820 h 1506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7572" h="1506820">
                <a:moveTo>
                  <a:pt x="0" y="0"/>
                </a:moveTo>
                <a:lnTo>
                  <a:pt x="311436" y="0"/>
                </a:lnTo>
                <a:lnTo>
                  <a:pt x="538590" y="1035040"/>
                </a:lnTo>
                <a:lnTo>
                  <a:pt x="814052" y="0"/>
                </a:lnTo>
                <a:lnTo>
                  <a:pt x="1175853" y="0"/>
                </a:lnTo>
                <a:lnTo>
                  <a:pt x="1440009" y="1052513"/>
                </a:lnTo>
                <a:lnTo>
                  <a:pt x="1671274" y="0"/>
                </a:lnTo>
                <a:lnTo>
                  <a:pt x="1977572" y="0"/>
                </a:lnTo>
                <a:lnTo>
                  <a:pt x="1611659" y="1506820"/>
                </a:lnTo>
                <a:lnTo>
                  <a:pt x="1288916" y="1506820"/>
                </a:lnTo>
                <a:lnTo>
                  <a:pt x="988786" y="380303"/>
                </a:lnTo>
                <a:lnTo>
                  <a:pt x="689683" y="1506820"/>
                </a:lnTo>
                <a:lnTo>
                  <a:pt x="359745" y="1506820"/>
                </a:lnTo>
                <a:close/>
              </a:path>
            </a:pathLst>
          </a:custGeom>
          <a:ln w="28575">
            <a:solidFill>
              <a:schemeClr val="accent2"/>
            </a:solidFill>
          </a:ln>
        </p:spPr>
        <p:txBody>
          <a:bodyPr wrap="square">
            <a:noAutofit/>
          </a:bodyPr>
          <a:lstStyle/>
          <a:p>
            <a:endParaRPr lang="zh-CN" altLang="en-US"/>
          </a:p>
        </p:txBody>
      </p:sp>
      <p:sp>
        <p:nvSpPr>
          <p:cNvPr id="17" name="图片占位符 16"/>
          <p:cNvSpPr>
            <a:spLocks noGrp="1"/>
          </p:cNvSpPr>
          <p:nvPr>
            <p:ph type="pic" sz="quarter" idx="12"/>
          </p:nvPr>
        </p:nvSpPr>
        <p:spPr>
          <a:xfrm>
            <a:off x="6900561" y="2340667"/>
            <a:ext cx="1461594" cy="1558212"/>
          </a:xfrm>
          <a:custGeom>
            <a:avLst/>
            <a:gdLst>
              <a:gd name="connsiteX0" fmla="*/ 731825 w 1461594"/>
              <a:gd name="connsiteY0" fmla="*/ 260045 h 1558212"/>
              <a:gd name="connsiteX1" fmla="*/ 428611 w 1461594"/>
              <a:gd name="connsiteY1" fmla="*/ 389039 h 1558212"/>
              <a:gd name="connsiteX2" fmla="*/ 313492 w 1461594"/>
              <a:gd name="connsiteY2" fmla="*/ 778079 h 1558212"/>
              <a:gd name="connsiteX3" fmla="*/ 431694 w 1461594"/>
              <a:gd name="connsiteY3" fmla="*/ 1166090 h 1558212"/>
              <a:gd name="connsiteX4" fmla="*/ 731825 w 1461594"/>
              <a:gd name="connsiteY4" fmla="*/ 1298168 h 1558212"/>
              <a:gd name="connsiteX5" fmla="*/ 1030414 w 1461594"/>
              <a:gd name="connsiteY5" fmla="*/ 1167118 h 1558212"/>
              <a:gd name="connsiteX6" fmla="*/ 1147074 w 1461594"/>
              <a:gd name="connsiteY6" fmla="*/ 773967 h 1558212"/>
              <a:gd name="connsiteX7" fmla="*/ 1033497 w 1461594"/>
              <a:gd name="connsiteY7" fmla="*/ 387498 h 1558212"/>
              <a:gd name="connsiteX8" fmla="*/ 731825 w 1461594"/>
              <a:gd name="connsiteY8" fmla="*/ 260045 h 1558212"/>
              <a:gd name="connsiteX9" fmla="*/ 728741 w 1461594"/>
              <a:gd name="connsiteY9" fmla="*/ 0 h 1558212"/>
              <a:gd name="connsiteX10" fmla="*/ 1261679 w 1461594"/>
              <a:gd name="connsiteY10" fmla="*/ 206597 h 1558212"/>
              <a:gd name="connsiteX11" fmla="*/ 1461594 w 1461594"/>
              <a:gd name="connsiteY11" fmla="*/ 781162 h 1558212"/>
              <a:gd name="connsiteX12" fmla="*/ 1263220 w 1461594"/>
              <a:gd name="connsiteY12" fmla="*/ 1352130 h 1558212"/>
              <a:gd name="connsiteX13" fmla="*/ 732853 w 1461594"/>
              <a:gd name="connsiteY13" fmla="*/ 1558212 h 1558212"/>
              <a:gd name="connsiteX14" fmla="*/ 198374 w 1461594"/>
              <a:gd name="connsiteY14" fmla="*/ 1353157 h 1558212"/>
              <a:gd name="connsiteX15" fmla="*/ 0 w 1461594"/>
              <a:gd name="connsiteY15" fmla="*/ 788357 h 1558212"/>
              <a:gd name="connsiteX16" fmla="*/ 68865 w 1461594"/>
              <a:gd name="connsiteY16" fmla="*/ 401888 h 1558212"/>
              <a:gd name="connsiteX17" fmla="*/ 209166 w 1461594"/>
              <a:gd name="connsiteY17" fmla="*/ 195291 h 1558212"/>
              <a:gd name="connsiteX18" fmla="*/ 403943 w 1461594"/>
              <a:gd name="connsiteY18" fmla="*/ 59615 h 1558212"/>
              <a:gd name="connsiteX19" fmla="*/ 728741 w 1461594"/>
              <a:gd name="connsiteY19" fmla="*/ 0 h 1558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61594" h="1558212">
                <a:moveTo>
                  <a:pt x="731825" y="260045"/>
                </a:moveTo>
                <a:cubicBezTo>
                  <a:pt x="606428" y="260045"/>
                  <a:pt x="505357" y="303043"/>
                  <a:pt x="428611" y="389039"/>
                </a:cubicBezTo>
                <a:cubicBezTo>
                  <a:pt x="351865" y="475036"/>
                  <a:pt x="313492" y="604715"/>
                  <a:pt x="313492" y="778079"/>
                </a:cubicBezTo>
                <a:cubicBezTo>
                  <a:pt x="313492" y="948701"/>
                  <a:pt x="352893" y="1078038"/>
                  <a:pt x="431694" y="1166090"/>
                </a:cubicBezTo>
                <a:cubicBezTo>
                  <a:pt x="510496" y="1254142"/>
                  <a:pt x="610539" y="1298168"/>
                  <a:pt x="731825" y="1298168"/>
                </a:cubicBezTo>
                <a:cubicBezTo>
                  <a:pt x="853111" y="1298168"/>
                  <a:pt x="952640" y="1254484"/>
                  <a:pt x="1030414" y="1167118"/>
                </a:cubicBezTo>
                <a:cubicBezTo>
                  <a:pt x="1108187" y="1079751"/>
                  <a:pt x="1147074" y="948701"/>
                  <a:pt x="1147074" y="773967"/>
                </a:cubicBezTo>
                <a:cubicBezTo>
                  <a:pt x="1147074" y="601289"/>
                  <a:pt x="1109215" y="472466"/>
                  <a:pt x="1033497" y="387498"/>
                </a:cubicBezTo>
                <a:cubicBezTo>
                  <a:pt x="957779" y="302529"/>
                  <a:pt x="857222" y="260045"/>
                  <a:pt x="731825" y="260045"/>
                </a:cubicBezTo>
                <a:close/>
                <a:moveTo>
                  <a:pt x="728741" y="0"/>
                </a:moveTo>
                <a:cubicBezTo>
                  <a:pt x="950756" y="0"/>
                  <a:pt x="1128402" y="68866"/>
                  <a:pt x="1261679" y="206597"/>
                </a:cubicBezTo>
                <a:cubicBezTo>
                  <a:pt x="1394956" y="344328"/>
                  <a:pt x="1461594" y="535850"/>
                  <a:pt x="1461594" y="781162"/>
                </a:cubicBezTo>
                <a:cubicBezTo>
                  <a:pt x="1461594" y="1024418"/>
                  <a:pt x="1395470" y="1214741"/>
                  <a:pt x="1263220" y="1352130"/>
                </a:cubicBezTo>
                <a:cubicBezTo>
                  <a:pt x="1130971" y="1489518"/>
                  <a:pt x="954182" y="1558212"/>
                  <a:pt x="732853" y="1558212"/>
                </a:cubicBezTo>
                <a:cubicBezTo>
                  <a:pt x="508783" y="1558212"/>
                  <a:pt x="330623" y="1489861"/>
                  <a:pt x="198374" y="1353157"/>
                </a:cubicBezTo>
                <a:cubicBezTo>
                  <a:pt x="66125" y="1216454"/>
                  <a:pt x="0" y="1028187"/>
                  <a:pt x="0" y="788357"/>
                </a:cubicBezTo>
                <a:cubicBezTo>
                  <a:pt x="0" y="634866"/>
                  <a:pt x="22955" y="506042"/>
                  <a:pt x="68865" y="401888"/>
                </a:cubicBezTo>
                <a:cubicBezTo>
                  <a:pt x="103127" y="325142"/>
                  <a:pt x="149894" y="256276"/>
                  <a:pt x="209166" y="195291"/>
                </a:cubicBezTo>
                <a:cubicBezTo>
                  <a:pt x="268438" y="134305"/>
                  <a:pt x="333364" y="89080"/>
                  <a:pt x="403943" y="59615"/>
                </a:cubicBezTo>
                <a:cubicBezTo>
                  <a:pt x="497819" y="19872"/>
                  <a:pt x="606085" y="0"/>
                  <a:pt x="728741" y="0"/>
                </a:cubicBezTo>
                <a:close/>
              </a:path>
            </a:pathLst>
          </a:custGeom>
          <a:ln w="28575">
            <a:solidFill>
              <a:schemeClr val="accent2"/>
            </a:solidFill>
          </a:ln>
        </p:spPr>
        <p:txBody>
          <a:bodyPr wrap="square">
            <a:noAutofit/>
          </a:bodyPr>
          <a:lstStyle/>
          <a:p>
            <a:endParaRPr lang="zh-CN" altLang="en-US"/>
          </a:p>
        </p:txBody>
      </p:sp>
      <p:sp>
        <p:nvSpPr>
          <p:cNvPr id="18" name="图片占位符 17"/>
          <p:cNvSpPr>
            <a:spLocks noGrp="1"/>
          </p:cNvSpPr>
          <p:nvPr>
            <p:ph type="pic" sz="quarter" idx="13"/>
          </p:nvPr>
        </p:nvSpPr>
        <p:spPr>
          <a:xfrm>
            <a:off x="9445691" y="2366363"/>
            <a:ext cx="1197438" cy="1506820"/>
          </a:xfrm>
          <a:custGeom>
            <a:avLst/>
            <a:gdLst>
              <a:gd name="connsiteX0" fmla="*/ 0 w 1197438"/>
              <a:gd name="connsiteY0" fmla="*/ 0 h 1506820"/>
              <a:gd name="connsiteX1" fmla="*/ 1197438 w 1197438"/>
              <a:gd name="connsiteY1" fmla="*/ 0 h 1506820"/>
              <a:gd name="connsiteX2" fmla="*/ 1197438 w 1197438"/>
              <a:gd name="connsiteY2" fmla="*/ 254906 h 1506820"/>
              <a:gd name="connsiteX3" fmla="*/ 751354 w 1197438"/>
              <a:gd name="connsiteY3" fmla="*/ 254906 h 1506820"/>
              <a:gd name="connsiteX4" fmla="*/ 751354 w 1197438"/>
              <a:gd name="connsiteY4" fmla="*/ 1506820 h 1506820"/>
              <a:gd name="connsiteX5" fmla="*/ 447112 w 1197438"/>
              <a:gd name="connsiteY5" fmla="*/ 1506820 h 1506820"/>
              <a:gd name="connsiteX6" fmla="*/ 447112 w 1197438"/>
              <a:gd name="connsiteY6" fmla="*/ 254906 h 1506820"/>
              <a:gd name="connsiteX7" fmla="*/ 0 w 1197438"/>
              <a:gd name="connsiteY7" fmla="*/ 254906 h 1506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7438" h="1506820">
                <a:moveTo>
                  <a:pt x="0" y="0"/>
                </a:moveTo>
                <a:lnTo>
                  <a:pt x="1197438" y="0"/>
                </a:lnTo>
                <a:lnTo>
                  <a:pt x="1197438" y="254906"/>
                </a:lnTo>
                <a:lnTo>
                  <a:pt x="751354" y="254906"/>
                </a:lnTo>
                <a:lnTo>
                  <a:pt x="751354" y="1506820"/>
                </a:lnTo>
                <a:lnTo>
                  <a:pt x="447112" y="1506820"/>
                </a:lnTo>
                <a:lnTo>
                  <a:pt x="447112" y="254906"/>
                </a:lnTo>
                <a:lnTo>
                  <a:pt x="0" y="254906"/>
                </a:lnTo>
                <a:close/>
              </a:path>
            </a:pathLst>
          </a:custGeom>
          <a:ln w="28575">
            <a:solidFill>
              <a:schemeClr val="accent2"/>
            </a:solidFill>
          </a:ln>
        </p:spPr>
        <p:txBody>
          <a:bodyPr wrap="square">
            <a:noAutofit/>
          </a:bodyPr>
          <a:lstStyle/>
          <a:p>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7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8316913" y="2133600"/>
            <a:ext cx="2819400" cy="2819400"/>
          </a:xfrm>
          <a:custGeom>
            <a:avLst/>
            <a:gdLst>
              <a:gd name="connsiteX0" fmla="*/ 1409700 w 2819400"/>
              <a:gd name="connsiteY0" fmla="*/ 0 h 2819400"/>
              <a:gd name="connsiteX1" fmla="*/ 2819400 w 2819400"/>
              <a:gd name="connsiteY1" fmla="*/ 1409700 h 2819400"/>
              <a:gd name="connsiteX2" fmla="*/ 1409700 w 2819400"/>
              <a:gd name="connsiteY2" fmla="*/ 2819400 h 2819400"/>
              <a:gd name="connsiteX3" fmla="*/ 0 w 2819400"/>
              <a:gd name="connsiteY3" fmla="*/ 1409700 h 2819400"/>
              <a:gd name="connsiteX4" fmla="*/ 1409700 w 2819400"/>
              <a:gd name="connsiteY4" fmla="*/ 0 h 281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9400" h="2819400">
                <a:moveTo>
                  <a:pt x="1409700" y="0"/>
                </a:moveTo>
                <a:cubicBezTo>
                  <a:pt x="2188256" y="0"/>
                  <a:pt x="2819400" y="631144"/>
                  <a:pt x="2819400" y="1409700"/>
                </a:cubicBezTo>
                <a:cubicBezTo>
                  <a:pt x="2819400" y="2188256"/>
                  <a:pt x="2188256" y="2819400"/>
                  <a:pt x="1409700" y="2819400"/>
                </a:cubicBezTo>
                <a:cubicBezTo>
                  <a:pt x="631144" y="2819400"/>
                  <a:pt x="0" y="2188256"/>
                  <a:pt x="0" y="1409700"/>
                </a:cubicBezTo>
                <a:cubicBezTo>
                  <a:pt x="0" y="631144"/>
                  <a:pt x="631144" y="0"/>
                  <a:pt x="1409700" y="0"/>
                </a:cubicBezTo>
                <a:close/>
              </a:path>
            </a:pathLst>
          </a:custGeom>
        </p:spPr>
        <p:txBody>
          <a:bodyPr wrap="square">
            <a:noAutofit/>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15" name="图片占位符 14"/>
          <p:cNvSpPr>
            <a:spLocks noGrp="1"/>
          </p:cNvSpPr>
          <p:nvPr>
            <p:ph type="pic" sz="quarter" idx="10"/>
          </p:nvPr>
        </p:nvSpPr>
        <p:spPr>
          <a:xfrm>
            <a:off x="1181348" y="1848097"/>
            <a:ext cx="2036148" cy="2036148"/>
          </a:xfrm>
          <a:custGeom>
            <a:avLst/>
            <a:gdLst>
              <a:gd name="connsiteX0" fmla="*/ 1018075 w 2036148"/>
              <a:gd name="connsiteY0" fmla="*/ 0 h 2036148"/>
              <a:gd name="connsiteX1" fmla="*/ 1206116 w 2036148"/>
              <a:gd name="connsiteY1" fmla="*/ 77890 h 2036148"/>
              <a:gd name="connsiteX2" fmla="*/ 1958259 w 2036148"/>
              <a:gd name="connsiteY2" fmla="*/ 830033 h 2036148"/>
              <a:gd name="connsiteX3" fmla="*/ 1958259 w 2036148"/>
              <a:gd name="connsiteY3" fmla="*/ 1206116 h 2036148"/>
              <a:gd name="connsiteX4" fmla="*/ 1206116 w 2036148"/>
              <a:gd name="connsiteY4" fmla="*/ 1958259 h 2036148"/>
              <a:gd name="connsiteX5" fmla="*/ 830033 w 2036148"/>
              <a:gd name="connsiteY5" fmla="*/ 1958259 h 2036148"/>
              <a:gd name="connsiteX6" fmla="*/ 77890 w 2036148"/>
              <a:gd name="connsiteY6" fmla="*/ 1206116 h 2036148"/>
              <a:gd name="connsiteX7" fmla="*/ 77890 w 2036148"/>
              <a:gd name="connsiteY7" fmla="*/ 830033 h 2036148"/>
              <a:gd name="connsiteX8" fmla="*/ 830033 w 2036148"/>
              <a:gd name="connsiteY8" fmla="*/ 77890 h 2036148"/>
              <a:gd name="connsiteX9" fmla="*/ 1018075 w 2036148"/>
              <a:gd name="connsiteY9" fmla="*/ 0 h 203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6148" h="2036148">
                <a:moveTo>
                  <a:pt x="1018075" y="0"/>
                </a:moveTo>
                <a:cubicBezTo>
                  <a:pt x="1086132" y="0"/>
                  <a:pt x="1154190" y="25963"/>
                  <a:pt x="1206116" y="77890"/>
                </a:cubicBezTo>
                <a:lnTo>
                  <a:pt x="1958259" y="830033"/>
                </a:lnTo>
                <a:cubicBezTo>
                  <a:pt x="2062112" y="933886"/>
                  <a:pt x="2062112" y="1102263"/>
                  <a:pt x="1958259" y="1206116"/>
                </a:cubicBezTo>
                <a:lnTo>
                  <a:pt x="1206116" y="1958259"/>
                </a:lnTo>
                <a:cubicBezTo>
                  <a:pt x="1102263" y="2062112"/>
                  <a:pt x="933886" y="2062112"/>
                  <a:pt x="830033" y="1958259"/>
                </a:cubicBezTo>
                <a:lnTo>
                  <a:pt x="77890" y="1206116"/>
                </a:lnTo>
                <a:cubicBezTo>
                  <a:pt x="-25963" y="1102263"/>
                  <a:pt x="-25963" y="933886"/>
                  <a:pt x="77890" y="830033"/>
                </a:cubicBezTo>
                <a:lnTo>
                  <a:pt x="830033" y="77890"/>
                </a:lnTo>
                <a:cubicBezTo>
                  <a:pt x="881959" y="25963"/>
                  <a:pt x="950017" y="0"/>
                  <a:pt x="1018075" y="0"/>
                </a:cubicBezTo>
                <a:close/>
              </a:path>
            </a:pathLst>
          </a:custGeom>
        </p:spPr>
        <p:txBody>
          <a:bodyPr wrap="square">
            <a:noAutofit/>
          </a:bodyPr>
          <a:lstStyle/>
          <a:p>
            <a:endParaRPr lang="zh-CN" altLang="en-US"/>
          </a:p>
        </p:txBody>
      </p:sp>
      <p:sp>
        <p:nvSpPr>
          <p:cNvPr id="17" name="图片占位符 16"/>
          <p:cNvSpPr>
            <a:spLocks noGrp="1"/>
          </p:cNvSpPr>
          <p:nvPr>
            <p:ph type="pic" sz="quarter" idx="11"/>
          </p:nvPr>
        </p:nvSpPr>
        <p:spPr>
          <a:xfrm>
            <a:off x="1181348" y="4104549"/>
            <a:ext cx="2036148" cy="2036148"/>
          </a:xfrm>
          <a:custGeom>
            <a:avLst/>
            <a:gdLst>
              <a:gd name="connsiteX0" fmla="*/ 1018075 w 2036148"/>
              <a:gd name="connsiteY0" fmla="*/ 0 h 2036148"/>
              <a:gd name="connsiteX1" fmla="*/ 1206116 w 2036148"/>
              <a:gd name="connsiteY1" fmla="*/ 77890 h 2036148"/>
              <a:gd name="connsiteX2" fmla="*/ 1958259 w 2036148"/>
              <a:gd name="connsiteY2" fmla="*/ 830033 h 2036148"/>
              <a:gd name="connsiteX3" fmla="*/ 1958259 w 2036148"/>
              <a:gd name="connsiteY3" fmla="*/ 1206116 h 2036148"/>
              <a:gd name="connsiteX4" fmla="*/ 1206116 w 2036148"/>
              <a:gd name="connsiteY4" fmla="*/ 1958259 h 2036148"/>
              <a:gd name="connsiteX5" fmla="*/ 830033 w 2036148"/>
              <a:gd name="connsiteY5" fmla="*/ 1958259 h 2036148"/>
              <a:gd name="connsiteX6" fmla="*/ 77890 w 2036148"/>
              <a:gd name="connsiteY6" fmla="*/ 1206116 h 2036148"/>
              <a:gd name="connsiteX7" fmla="*/ 77890 w 2036148"/>
              <a:gd name="connsiteY7" fmla="*/ 830033 h 2036148"/>
              <a:gd name="connsiteX8" fmla="*/ 830033 w 2036148"/>
              <a:gd name="connsiteY8" fmla="*/ 77890 h 2036148"/>
              <a:gd name="connsiteX9" fmla="*/ 1018075 w 2036148"/>
              <a:gd name="connsiteY9" fmla="*/ 0 h 203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6148" h="2036148">
                <a:moveTo>
                  <a:pt x="1018075" y="0"/>
                </a:moveTo>
                <a:cubicBezTo>
                  <a:pt x="1086132" y="0"/>
                  <a:pt x="1154190" y="25964"/>
                  <a:pt x="1206116" y="77890"/>
                </a:cubicBezTo>
                <a:lnTo>
                  <a:pt x="1958259" y="830033"/>
                </a:lnTo>
                <a:cubicBezTo>
                  <a:pt x="2062112" y="933886"/>
                  <a:pt x="2062112" y="1102264"/>
                  <a:pt x="1958259" y="1206116"/>
                </a:cubicBezTo>
                <a:lnTo>
                  <a:pt x="1206116" y="1958259"/>
                </a:lnTo>
                <a:cubicBezTo>
                  <a:pt x="1102263" y="2062112"/>
                  <a:pt x="933886" y="2062112"/>
                  <a:pt x="830033" y="1958259"/>
                </a:cubicBezTo>
                <a:lnTo>
                  <a:pt x="77890" y="1206116"/>
                </a:lnTo>
                <a:cubicBezTo>
                  <a:pt x="-25963" y="1102264"/>
                  <a:pt x="-25963" y="933886"/>
                  <a:pt x="77890" y="830033"/>
                </a:cubicBezTo>
                <a:lnTo>
                  <a:pt x="830033" y="77890"/>
                </a:lnTo>
                <a:cubicBezTo>
                  <a:pt x="881959" y="25964"/>
                  <a:pt x="950017" y="0"/>
                  <a:pt x="1018075" y="0"/>
                </a:cubicBezTo>
                <a:close/>
              </a:path>
            </a:pathLst>
          </a:custGeom>
        </p:spPr>
        <p:txBody>
          <a:bodyPr wrap="square">
            <a:noAutofit/>
          </a:bodyPr>
          <a:lstStyle/>
          <a:p>
            <a:endParaRPr lang="zh-CN" altLang="en-US"/>
          </a:p>
        </p:txBody>
      </p:sp>
      <p:sp>
        <p:nvSpPr>
          <p:cNvPr id="16" name="图片占位符 15"/>
          <p:cNvSpPr>
            <a:spLocks noGrp="1"/>
          </p:cNvSpPr>
          <p:nvPr>
            <p:ph type="pic" sz="quarter" idx="12"/>
          </p:nvPr>
        </p:nvSpPr>
        <p:spPr>
          <a:xfrm>
            <a:off x="6179706" y="1848097"/>
            <a:ext cx="2036148" cy="2036148"/>
          </a:xfrm>
          <a:custGeom>
            <a:avLst/>
            <a:gdLst>
              <a:gd name="connsiteX0" fmla="*/ 1018075 w 2036148"/>
              <a:gd name="connsiteY0" fmla="*/ 0 h 2036148"/>
              <a:gd name="connsiteX1" fmla="*/ 1206116 w 2036148"/>
              <a:gd name="connsiteY1" fmla="*/ 77890 h 2036148"/>
              <a:gd name="connsiteX2" fmla="*/ 1958259 w 2036148"/>
              <a:gd name="connsiteY2" fmla="*/ 830033 h 2036148"/>
              <a:gd name="connsiteX3" fmla="*/ 1958259 w 2036148"/>
              <a:gd name="connsiteY3" fmla="*/ 1206116 h 2036148"/>
              <a:gd name="connsiteX4" fmla="*/ 1206116 w 2036148"/>
              <a:gd name="connsiteY4" fmla="*/ 1958259 h 2036148"/>
              <a:gd name="connsiteX5" fmla="*/ 830033 w 2036148"/>
              <a:gd name="connsiteY5" fmla="*/ 1958259 h 2036148"/>
              <a:gd name="connsiteX6" fmla="*/ 77890 w 2036148"/>
              <a:gd name="connsiteY6" fmla="*/ 1206116 h 2036148"/>
              <a:gd name="connsiteX7" fmla="*/ 77890 w 2036148"/>
              <a:gd name="connsiteY7" fmla="*/ 830033 h 2036148"/>
              <a:gd name="connsiteX8" fmla="*/ 830033 w 2036148"/>
              <a:gd name="connsiteY8" fmla="*/ 77890 h 2036148"/>
              <a:gd name="connsiteX9" fmla="*/ 1018075 w 2036148"/>
              <a:gd name="connsiteY9" fmla="*/ 0 h 203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6148" h="2036148">
                <a:moveTo>
                  <a:pt x="1018075" y="0"/>
                </a:moveTo>
                <a:cubicBezTo>
                  <a:pt x="1086132" y="0"/>
                  <a:pt x="1154190" y="25963"/>
                  <a:pt x="1206116" y="77890"/>
                </a:cubicBezTo>
                <a:lnTo>
                  <a:pt x="1958259" y="830033"/>
                </a:lnTo>
                <a:cubicBezTo>
                  <a:pt x="2062112" y="933886"/>
                  <a:pt x="2062112" y="1102263"/>
                  <a:pt x="1958259" y="1206116"/>
                </a:cubicBezTo>
                <a:lnTo>
                  <a:pt x="1206116" y="1958259"/>
                </a:lnTo>
                <a:cubicBezTo>
                  <a:pt x="1102264" y="2062112"/>
                  <a:pt x="933886" y="2062112"/>
                  <a:pt x="830033" y="1958259"/>
                </a:cubicBezTo>
                <a:lnTo>
                  <a:pt x="77890" y="1206116"/>
                </a:lnTo>
                <a:cubicBezTo>
                  <a:pt x="-25963" y="1102263"/>
                  <a:pt x="-25963" y="933886"/>
                  <a:pt x="77890" y="830033"/>
                </a:cubicBezTo>
                <a:lnTo>
                  <a:pt x="830033" y="77890"/>
                </a:lnTo>
                <a:cubicBezTo>
                  <a:pt x="881960" y="25963"/>
                  <a:pt x="950017" y="0"/>
                  <a:pt x="1018075" y="0"/>
                </a:cubicBezTo>
                <a:close/>
              </a:path>
            </a:pathLst>
          </a:custGeom>
        </p:spPr>
        <p:txBody>
          <a:bodyPr wrap="square">
            <a:noAutofit/>
          </a:bodyPr>
          <a:lstStyle/>
          <a:p>
            <a:endParaRPr lang="zh-CN" altLang="en-US"/>
          </a:p>
        </p:txBody>
      </p:sp>
      <p:sp>
        <p:nvSpPr>
          <p:cNvPr id="18" name="图片占位符 17"/>
          <p:cNvSpPr>
            <a:spLocks noGrp="1"/>
          </p:cNvSpPr>
          <p:nvPr>
            <p:ph type="pic" sz="quarter" idx="13"/>
          </p:nvPr>
        </p:nvSpPr>
        <p:spPr>
          <a:xfrm>
            <a:off x="6179706" y="4104549"/>
            <a:ext cx="2036148" cy="2036148"/>
          </a:xfrm>
          <a:custGeom>
            <a:avLst/>
            <a:gdLst>
              <a:gd name="connsiteX0" fmla="*/ 1018075 w 2036148"/>
              <a:gd name="connsiteY0" fmla="*/ 0 h 2036148"/>
              <a:gd name="connsiteX1" fmla="*/ 1206116 w 2036148"/>
              <a:gd name="connsiteY1" fmla="*/ 77890 h 2036148"/>
              <a:gd name="connsiteX2" fmla="*/ 1958259 w 2036148"/>
              <a:gd name="connsiteY2" fmla="*/ 830033 h 2036148"/>
              <a:gd name="connsiteX3" fmla="*/ 1958259 w 2036148"/>
              <a:gd name="connsiteY3" fmla="*/ 1206116 h 2036148"/>
              <a:gd name="connsiteX4" fmla="*/ 1206116 w 2036148"/>
              <a:gd name="connsiteY4" fmla="*/ 1958259 h 2036148"/>
              <a:gd name="connsiteX5" fmla="*/ 830033 w 2036148"/>
              <a:gd name="connsiteY5" fmla="*/ 1958259 h 2036148"/>
              <a:gd name="connsiteX6" fmla="*/ 77890 w 2036148"/>
              <a:gd name="connsiteY6" fmla="*/ 1206116 h 2036148"/>
              <a:gd name="connsiteX7" fmla="*/ 77890 w 2036148"/>
              <a:gd name="connsiteY7" fmla="*/ 830033 h 2036148"/>
              <a:gd name="connsiteX8" fmla="*/ 830033 w 2036148"/>
              <a:gd name="connsiteY8" fmla="*/ 77890 h 2036148"/>
              <a:gd name="connsiteX9" fmla="*/ 1018075 w 2036148"/>
              <a:gd name="connsiteY9" fmla="*/ 0 h 203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6148" h="2036148">
                <a:moveTo>
                  <a:pt x="1018075" y="0"/>
                </a:moveTo>
                <a:cubicBezTo>
                  <a:pt x="1086132" y="0"/>
                  <a:pt x="1154190" y="25964"/>
                  <a:pt x="1206116" y="77890"/>
                </a:cubicBezTo>
                <a:lnTo>
                  <a:pt x="1958259" y="830033"/>
                </a:lnTo>
                <a:cubicBezTo>
                  <a:pt x="2062112" y="933886"/>
                  <a:pt x="2062112" y="1102264"/>
                  <a:pt x="1958259" y="1206116"/>
                </a:cubicBezTo>
                <a:lnTo>
                  <a:pt x="1206116" y="1958259"/>
                </a:lnTo>
                <a:cubicBezTo>
                  <a:pt x="1102264" y="2062112"/>
                  <a:pt x="933886" y="2062112"/>
                  <a:pt x="830033" y="1958259"/>
                </a:cubicBezTo>
                <a:lnTo>
                  <a:pt x="77890" y="1206116"/>
                </a:lnTo>
                <a:cubicBezTo>
                  <a:pt x="-25963" y="1102264"/>
                  <a:pt x="-25963" y="933886"/>
                  <a:pt x="77890" y="830033"/>
                </a:cubicBezTo>
                <a:lnTo>
                  <a:pt x="830033" y="77890"/>
                </a:lnTo>
                <a:cubicBezTo>
                  <a:pt x="881960" y="25964"/>
                  <a:pt x="950017" y="0"/>
                  <a:pt x="1018075" y="0"/>
                </a:cubicBezTo>
                <a:close/>
              </a:path>
            </a:pathLst>
          </a:custGeom>
        </p:spPr>
        <p:txBody>
          <a:bodyPr wrap="square">
            <a:noAutofit/>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767924" y="1955800"/>
            <a:ext cx="1486188" cy="1697906"/>
          </a:xfrm>
          <a:custGeom>
            <a:avLst/>
            <a:gdLst>
              <a:gd name="connsiteX0" fmla="*/ 650986 w 1301972"/>
              <a:gd name="connsiteY0" fmla="*/ 0 h 1487448"/>
              <a:gd name="connsiteX1" fmla="*/ 672955 w 1301972"/>
              <a:gd name="connsiteY1" fmla="*/ 2215 h 1487448"/>
              <a:gd name="connsiteX2" fmla="*/ 690487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6 w 1301972"/>
              <a:gd name="connsiteY11" fmla="*/ 1183427 h 1487448"/>
              <a:gd name="connsiteX12" fmla="*/ 1253926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683398 w 1301972"/>
              <a:gd name="connsiteY16" fmla="*/ 1481992 h 1487448"/>
              <a:gd name="connsiteX17" fmla="*/ 672955 w 1301972"/>
              <a:gd name="connsiteY17" fmla="*/ 1485233 h 1487448"/>
              <a:gd name="connsiteX18" fmla="*/ 650986 w 1301972"/>
              <a:gd name="connsiteY18" fmla="*/ 1487448 h 1487448"/>
              <a:gd name="connsiteX19" fmla="*/ 629018 w 1301972"/>
              <a:gd name="connsiteY19" fmla="*/ 1485233 h 1487448"/>
              <a:gd name="connsiteX20" fmla="*/ 618574 w 1301972"/>
              <a:gd name="connsiteY20" fmla="*/ 1481992 h 1487448"/>
              <a:gd name="connsiteX21" fmla="*/ 586635 w 1301972"/>
              <a:gd name="connsiteY21" fmla="*/ 1466022 h 1487448"/>
              <a:gd name="connsiteX22" fmla="*/ 70775 w 1301972"/>
              <a:gd name="connsiteY22" fmla="*/ 1208091 h 1487448"/>
              <a:gd name="connsiteX23" fmla="*/ 48047 w 1301972"/>
              <a:gd name="connsiteY23" fmla="*/ 1196727 h 1487448"/>
              <a:gd name="connsiteX24" fmla="*/ 31927 w 1301972"/>
              <a:gd name="connsiteY24" fmla="*/ 1183427 h 1487448"/>
              <a:gd name="connsiteX25" fmla="*/ 2214 w 1301972"/>
              <a:gd name="connsiteY25" fmla="*/ 1128317 h 1487448"/>
              <a:gd name="connsiteX26" fmla="*/ 0 w 1301972"/>
              <a:gd name="connsiteY26" fmla="*/ 1106352 h 1487448"/>
              <a:gd name="connsiteX27" fmla="*/ 0 w 1301972"/>
              <a:gd name="connsiteY27" fmla="*/ 1106345 h 1487448"/>
              <a:gd name="connsiteX28" fmla="*/ 0 w 1301972"/>
              <a:gd name="connsiteY28" fmla="*/ 381776 h 1487448"/>
              <a:gd name="connsiteX29" fmla="*/ 0 w 1301972"/>
              <a:gd name="connsiteY29" fmla="*/ 381775 h 1487448"/>
              <a:gd name="connsiteX30" fmla="*/ 0 w 1301972"/>
              <a:gd name="connsiteY30" fmla="*/ 381768 h 1487448"/>
              <a:gd name="connsiteX31" fmla="*/ 2214 w 1301972"/>
              <a:gd name="connsiteY31" fmla="*/ 359803 h 1487448"/>
              <a:gd name="connsiteX32" fmla="*/ 26581 w 1301972"/>
              <a:gd name="connsiteY32" fmla="*/ 310435 h 1487448"/>
              <a:gd name="connsiteX33" fmla="*/ 38859 w 1301972"/>
              <a:gd name="connsiteY33" fmla="*/ 298446 h 1487448"/>
              <a:gd name="connsiteX34" fmla="*/ 39668 w 1301972"/>
              <a:gd name="connsiteY34" fmla="*/ 297657 h 1487448"/>
              <a:gd name="connsiteX35" fmla="*/ 595575 w 1301972"/>
              <a:gd name="connsiteY35" fmla="*/ 15612 h 1487448"/>
              <a:gd name="connsiteX36" fmla="*/ 611486 w 1301972"/>
              <a:gd name="connsiteY36" fmla="*/ 7657 h 1487448"/>
              <a:gd name="connsiteX37" fmla="*/ 629018 w 1301972"/>
              <a:gd name="connsiteY37" fmla="*/ 2215 h 1487448"/>
              <a:gd name="connsiteX38" fmla="*/ 650986 w 1301972"/>
              <a:gd name="connsiteY38"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01972" h="1487448">
                <a:moveTo>
                  <a:pt x="650986" y="0"/>
                </a:moveTo>
                <a:cubicBezTo>
                  <a:pt x="658511" y="0"/>
                  <a:pt x="665859" y="763"/>
                  <a:pt x="672955" y="2215"/>
                </a:cubicBezTo>
                <a:lnTo>
                  <a:pt x="690487"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6" y="1183427"/>
                </a:cubicBezTo>
                <a:lnTo>
                  <a:pt x="1253926" y="1196727"/>
                </a:lnTo>
                <a:lnTo>
                  <a:pt x="1231197" y="1208092"/>
                </a:lnTo>
                <a:cubicBezTo>
                  <a:pt x="1231197" y="1208092"/>
                  <a:pt x="1231197" y="1208092"/>
                  <a:pt x="1231196" y="1208092"/>
                </a:cubicBezTo>
                <a:lnTo>
                  <a:pt x="715338" y="1466022"/>
                </a:lnTo>
                <a:lnTo>
                  <a:pt x="683398" y="1481992"/>
                </a:lnTo>
                <a:lnTo>
                  <a:pt x="672955" y="1485233"/>
                </a:lnTo>
                <a:cubicBezTo>
                  <a:pt x="665859" y="1486685"/>
                  <a:pt x="658511" y="1487448"/>
                  <a:pt x="650986" y="1487448"/>
                </a:cubicBezTo>
                <a:cubicBezTo>
                  <a:pt x="643461" y="1487448"/>
                  <a:pt x="636114" y="1486685"/>
                  <a:pt x="629018" y="1485233"/>
                </a:cubicBezTo>
                <a:lnTo>
                  <a:pt x="618574" y="1481992"/>
                </a:lnTo>
                <a:lnTo>
                  <a:pt x="586635" y="1466022"/>
                </a:lnTo>
                <a:lnTo>
                  <a:pt x="70775" y="1208091"/>
                </a:lnTo>
                <a:lnTo>
                  <a:pt x="48047" y="1196727"/>
                </a:lnTo>
                <a:lnTo>
                  <a:pt x="31927" y="1183427"/>
                </a:lnTo>
                <a:cubicBezTo>
                  <a:pt x="17132" y="1168632"/>
                  <a:pt x="6570" y="1149605"/>
                  <a:pt x="2214" y="1128317"/>
                </a:cubicBezTo>
                <a:lnTo>
                  <a:pt x="0" y="1106352"/>
                </a:lnTo>
                <a:lnTo>
                  <a:pt x="0" y="1106345"/>
                </a:lnTo>
                <a:lnTo>
                  <a:pt x="0" y="381776"/>
                </a:lnTo>
                <a:lnTo>
                  <a:pt x="0" y="381775"/>
                </a:lnTo>
                <a:lnTo>
                  <a:pt x="0" y="381768"/>
                </a:lnTo>
                <a:lnTo>
                  <a:pt x="2214" y="359803"/>
                </a:lnTo>
                <a:cubicBezTo>
                  <a:pt x="6026" y="341176"/>
                  <a:pt x="14589" y="324280"/>
                  <a:pt x="26581" y="310435"/>
                </a:cubicBezTo>
                <a:lnTo>
                  <a:pt x="38859" y="298446"/>
                </a:lnTo>
                <a:lnTo>
                  <a:pt x="39668" y="297657"/>
                </a:lnTo>
                <a:lnTo>
                  <a:pt x="595575" y="15612"/>
                </a:lnTo>
                <a:lnTo>
                  <a:pt x="611486" y="7657"/>
                </a:lnTo>
                <a:lnTo>
                  <a:pt x="629018"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dirty="0"/>
          </a:p>
        </p:txBody>
      </p:sp>
      <p:sp>
        <p:nvSpPr>
          <p:cNvPr id="13" name="图片占位符 12"/>
          <p:cNvSpPr>
            <a:spLocks noGrp="1"/>
          </p:cNvSpPr>
          <p:nvPr>
            <p:ph type="pic" sz="quarter" idx="11"/>
          </p:nvPr>
        </p:nvSpPr>
        <p:spPr>
          <a:xfrm>
            <a:off x="4157912" y="1955800"/>
            <a:ext cx="1486188" cy="1697906"/>
          </a:xfrm>
          <a:custGeom>
            <a:avLst/>
            <a:gdLst>
              <a:gd name="connsiteX0" fmla="*/ 650986 w 1301972"/>
              <a:gd name="connsiteY0" fmla="*/ 0 h 1487448"/>
              <a:gd name="connsiteX1" fmla="*/ 672955 w 1301972"/>
              <a:gd name="connsiteY1" fmla="*/ 2215 h 1487448"/>
              <a:gd name="connsiteX2" fmla="*/ 690487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6 w 1301972"/>
              <a:gd name="connsiteY11" fmla="*/ 1183427 h 1487448"/>
              <a:gd name="connsiteX12" fmla="*/ 1253926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683398 w 1301972"/>
              <a:gd name="connsiteY16" fmla="*/ 1481992 h 1487448"/>
              <a:gd name="connsiteX17" fmla="*/ 672955 w 1301972"/>
              <a:gd name="connsiteY17" fmla="*/ 1485233 h 1487448"/>
              <a:gd name="connsiteX18" fmla="*/ 650986 w 1301972"/>
              <a:gd name="connsiteY18" fmla="*/ 1487448 h 1487448"/>
              <a:gd name="connsiteX19" fmla="*/ 629018 w 1301972"/>
              <a:gd name="connsiteY19" fmla="*/ 1485233 h 1487448"/>
              <a:gd name="connsiteX20" fmla="*/ 618574 w 1301972"/>
              <a:gd name="connsiteY20" fmla="*/ 1481992 h 1487448"/>
              <a:gd name="connsiteX21" fmla="*/ 586635 w 1301972"/>
              <a:gd name="connsiteY21" fmla="*/ 1466022 h 1487448"/>
              <a:gd name="connsiteX22" fmla="*/ 70775 w 1301972"/>
              <a:gd name="connsiteY22" fmla="*/ 1208091 h 1487448"/>
              <a:gd name="connsiteX23" fmla="*/ 48047 w 1301972"/>
              <a:gd name="connsiteY23" fmla="*/ 1196727 h 1487448"/>
              <a:gd name="connsiteX24" fmla="*/ 31927 w 1301972"/>
              <a:gd name="connsiteY24" fmla="*/ 1183427 h 1487448"/>
              <a:gd name="connsiteX25" fmla="*/ 2214 w 1301972"/>
              <a:gd name="connsiteY25" fmla="*/ 1128317 h 1487448"/>
              <a:gd name="connsiteX26" fmla="*/ 0 w 1301972"/>
              <a:gd name="connsiteY26" fmla="*/ 1106352 h 1487448"/>
              <a:gd name="connsiteX27" fmla="*/ 0 w 1301972"/>
              <a:gd name="connsiteY27" fmla="*/ 1106345 h 1487448"/>
              <a:gd name="connsiteX28" fmla="*/ 0 w 1301972"/>
              <a:gd name="connsiteY28" fmla="*/ 381776 h 1487448"/>
              <a:gd name="connsiteX29" fmla="*/ 0 w 1301972"/>
              <a:gd name="connsiteY29" fmla="*/ 381775 h 1487448"/>
              <a:gd name="connsiteX30" fmla="*/ 0 w 1301972"/>
              <a:gd name="connsiteY30" fmla="*/ 381768 h 1487448"/>
              <a:gd name="connsiteX31" fmla="*/ 2214 w 1301972"/>
              <a:gd name="connsiteY31" fmla="*/ 359803 h 1487448"/>
              <a:gd name="connsiteX32" fmla="*/ 26581 w 1301972"/>
              <a:gd name="connsiteY32" fmla="*/ 310435 h 1487448"/>
              <a:gd name="connsiteX33" fmla="*/ 38860 w 1301972"/>
              <a:gd name="connsiteY33" fmla="*/ 298446 h 1487448"/>
              <a:gd name="connsiteX34" fmla="*/ 39668 w 1301972"/>
              <a:gd name="connsiteY34" fmla="*/ 297657 h 1487448"/>
              <a:gd name="connsiteX35" fmla="*/ 595575 w 1301972"/>
              <a:gd name="connsiteY35" fmla="*/ 15612 h 1487448"/>
              <a:gd name="connsiteX36" fmla="*/ 611486 w 1301972"/>
              <a:gd name="connsiteY36" fmla="*/ 7657 h 1487448"/>
              <a:gd name="connsiteX37" fmla="*/ 629018 w 1301972"/>
              <a:gd name="connsiteY37" fmla="*/ 2215 h 1487448"/>
              <a:gd name="connsiteX38" fmla="*/ 650986 w 1301972"/>
              <a:gd name="connsiteY38"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01972" h="1487448">
                <a:moveTo>
                  <a:pt x="650986" y="0"/>
                </a:moveTo>
                <a:cubicBezTo>
                  <a:pt x="658511" y="0"/>
                  <a:pt x="665859" y="763"/>
                  <a:pt x="672955" y="2215"/>
                </a:cubicBezTo>
                <a:lnTo>
                  <a:pt x="690487"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6" y="1183427"/>
                </a:cubicBezTo>
                <a:lnTo>
                  <a:pt x="1253926" y="1196727"/>
                </a:lnTo>
                <a:lnTo>
                  <a:pt x="1231197" y="1208092"/>
                </a:lnTo>
                <a:cubicBezTo>
                  <a:pt x="1231197" y="1208092"/>
                  <a:pt x="1231197" y="1208092"/>
                  <a:pt x="1231196" y="1208092"/>
                </a:cubicBezTo>
                <a:lnTo>
                  <a:pt x="715338" y="1466022"/>
                </a:lnTo>
                <a:lnTo>
                  <a:pt x="683398" y="1481992"/>
                </a:lnTo>
                <a:lnTo>
                  <a:pt x="672955" y="1485233"/>
                </a:lnTo>
                <a:cubicBezTo>
                  <a:pt x="665859" y="1486685"/>
                  <a:pt x="658511" y="1487448"/>
                  <a:pt x="650986" y="1487448"/>
                </a:cubicBezTo>
                <a:cubicBezTo>
                  <a:pt x="643461" y="1487448"/>
                  <a:pt x="636114" y="1486685"/>
                  <a:pt x="629018" y="1485233"/>
                </a:cubicBezTo>
                <a:lnTo>
                  <a:pt x="618574" y="1481992"/>
                </a:lnTo>
                <a:lnTo>
                  <a:pt x="586635" y="1466022"/>
                </a:lnTo>
                <a:lnTo>
                  <a:pt x="70775" y="1208091"/>
                </a:lnTo>
                <a:lnTo>
                  <a:pt x="48047" y="1196727"/>
                </a:lnTo>
                <a:lnTo>
                  <a:pt x="31927" y="1183427"/>
                </a:lnTo>
                <a:cubicBezTo>
                  <a:pt x="17132" y="1168632"/>
                  <a:pt x="6571" y="1149605"/>
                  <a:pt x="2214" y="1128317"/>
                </a:cubicBezTo>
                <a:lnTo>
                  <a:pt x="0" y="1106352"/>
                </a:lnTo>
                <a:lnTo>
                  <a:pt x="0" y="1106345"/>
                </a:lnTo>
                <a:lnTo>
                  <a:pt x="0" y="381776"/>
                </a:lnTo>
                <a:lnTo>
                  <a:pt x="0" y="381775"/>
                </a:lnTo>
                <a:lnTo>
                  <a:pt x="0" y="381768"/>
                </a:lnTo>
                <a:lnTo>
                  <a:pt x="2214" y="359803"/>
                </a:lnTo>
                <a:cubicBezTo>
                  <a:pt x="6026" y="341176"/>
                  <a:pt x="14589" y="324280"/>
                  <a:pt x="26581" y="310435"/>
                </a:cubicBezTo>
                <a:lnTo>
                  <a:pt x="38860" y="298446"/>
                </a:lnTo>
                <a:lnTo>
                  <a:pt x="39668" y="297657"/>
                </a:lnTo>
                <a:lnTo>
                  <a:pt x="595575" y="15612"/>
                </a:lnTo>
                <a:lnTo>
                  <a:pt x="611486" y="7657"/>
                </a:lnTo>
                <a:lnTo>
                  <a:pt x="629018"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4" name="图片占位符 13"/>
          <p:cNvSpPr>
            <a:spLocks noGrp="1"/>
          </p:cNvSpPr>
          <p:nvPr>
            <p:ph type="pic" sz="quarter" idx="12"/>
          </p:nvPr>
        </p:nvSpPr>
        <p:spPr>
          <a:xfrm>
            <a:off x="6547900" y="1955800"/>
            <a:ext cx="1486188" cy="1697906"/>
          </a:xfrm>
          <a:custGeom>
            <a:avLst/>
            <a:gdLst>
              <a:gd name="connsiteX0" fmla="*/ 650986 w 1301972"/>
              <a:gd name="connsiteY0" fmla="*/ 0 h 1487448"/>
              <a:gd name="connsiteX1" fmla="*/ 672955 w 1301972"/>
              <a:gd name="connsiteY1" fmla="*/ 2215 h 1487448"/>
              <a:gd name="connsiteX2" fmla="*/ 690487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6 w 1301972"/>
              <a:gd name="connsiteY11" fmla="*/ 1183427 h 1487448"/>
              <a:gd name="connsiteX12" fmla="*/ 1253926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683398 w 1301972"/>
              <a:gd name="connsiteY16" fmla="*/ 1481992 h 1487448"/>
              <a:gd name="connsiteX17" fmla="*/ 672955 w 1301972"/>
              <a:gd name="connsiteY17" fmla="*/ 1485233 h 1487448"/>
              <a:gd name="connsiteX18" fmla="*/ 650986 w 1301972"/>
              <a:gd name="connsiteY18" fmla="*/ 1487448 h 1487448"/>
              <a:gd name="connsiteX19" fmla="*/ 629018 w 1301972"/>
              <a:gd name="connsiteY19" fmla="*/ 1485233 h 1487448"/>
              <a:gd name="connsiteX20" fmla="*/ 618574 w 1301972"/>
              <a:gd name="connsiteY20" fmla="*/ 1481992 h 1487448"/>
              <a:gd name="connsiteX21" fmla="*/ 586635 w 1301972"/>
              <a:gd name="connsiteY21" fmla="*/ 1466022 h 1487448"/>
              <a:gd name="connsiteX22" fmla="*/ 70775 w 1301972"/>
              <a:gd name="connsiteY22" fmla="*/ 1208091 h 1487448"/>
              <a:gd name="connsiteX23" fmla="*/ 48047 w 1301972"/>
              <a:gd name="connsiteY23" fmla="*/ 1196727 h 1487448"/>
              <a:gd name="connsiteX24" fmla="*/ 31927 w 1301972"/>
              <a:gd name="connsiteY24" fmla="*/ 1183427 h 1487448"/>
              <a:gd name="connsiteX25" fmla="*/ 2214 w 1301972"/>
              <a:gd name="connsiteY25" fmla="*/ 1128317 h 1487448"/>
              <a:gd name="connsiteX26" fmla="*/ 0 w 1301972"/>
              <a:gd name="connsiteY26" fmla="*/ 1106352 h 1487448"/>
              <a:gd name="connsiteX27" fmla="*/ 0 w 1301972"/>
              <a:gd name="connsiteY27" fmla="*/ 1106345 h 1487448"/>
              <a:gd name="connsiteX28" fmla="*/ 0 w 1301972"/>
              <a:gd name="connsiteY28" fmla="*/ 381776 h 1487448"/>
              <a:gd name="connsiteX29" fmla="*/ 0 w 1301972"/>
              <a:gd name="connsiteY29" fmla="*/ 381775 h 1487448"/>
              <a:gd name="connsiteX30" fmla="*/ 0 w 1301972"/>
              <a:gd name="connsiteY30" fmla="*/ 381768 h 1487448"/>
              <a:gd name="connsiteX31" fmla="*/ 2214 w 1301972"/>
              <a:gd name="connsiteY31" fmla="*/ 359803 h 1487448"/>
              <a:gd name="connsiteX32" fmla="*/ 26581 w 1301972"/>
              <a:gd name="connsiteY32" fmla="*/ 310435 h 1487448"/>
              <a:gd name="connsiteX33" fmla="*/ 38860 w 1301972"/>
              <a:gd name="connsiteY33" fmla="*/ 298446 h 1487448"/>
              <a:gd name="connsiteX34" fmla="*/ 39668 w 1301972"/>
              <a:gd name="connsiteY34" fmla="*/ 297657 h 1487448"/>
              <a:gd name="connsiteX35" fmla="*/ 595575 w 1301972"/>
              <a:gd name="connsiteY35" fmla="*/ 15612 h 1487448"/>
              <a:gd name="connsiteX36" fmla="*/ 611486 w 1301972"/>
              <a:gd name="connsiteY36" fmla="*/ 7657 h 1487448"/>
              <a:gd name="connsiteX37" fmla="*/ 629018 w 1301972"/>
              <a:gd name="connsiteY37" fmla="*/ 2215 h 1487448"/>
              <a:gd name="connsiteX38" fmla="*/ 650986 w 1301972"/>
              <a:gd name="connsiteY38"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01972" h="1487448">
                <a:moveTo>
                  <a:pt x="650986" y="0"/>
                </a:moveTo>
                <a:cubicBezTo>
                  <a:pt x="658511" y="0"/>
                  <a:pt x="665859" y="763"/>
                  <a:pt x="672955" y="2215"/>
                </a:cubicBezTo>
                <a:lnTo>
                  <a:pt x="690487"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6" y="1183427"/>
                </a:cubicBezTo>
                <a:lnTo>
                  <a:pt x="1253926" y="1196727"/>
                </a:lnTo>
                <a:lnTo>
                  <a:pt x="1231197" y="1208092"/>
                </a:lnTo>
                <a:cubicBezTo>
                  <a:pt x="1231197" y="1208092"/>
                  <a:pt x="1231197" y="1208092"/>
                  <a:pt x="1231196" y="1208092"/>
                </a:cubicBezTo>
                <a:lnTo>
                  <a:pt x="715338" y="1466022"/>
                </a:lnTo>
                <a:lnTo>
                  <a:pt x="683398" y="1481992"/>
                </a:lnTo>
                <a:lnTo>
                  <a:pt x="672955" y="1485233"/>
                </a:lnTo>
                <a:cubicBezTo>
                  <a:pt x="665859" y="1486685"/>
                  <a:pt x="658511" y="1487448"/>
                  <a:pt x="650986" y="1487448"/>
                </a:cubicBezTo>
                <a:cubicBezTo>
                  <a:pt x="643461" y="1487448"/>
                  <a:pt x="636114" y="1486685"/>
                  <a:pt x="629018" y="1485233"/>
                </a:cubicBezTo>
                <a:lnTo>
                  <a:pt x="618574" y="1481992"/>
                </a:lnTo>
                <a:lnTo>
                  <a:pt x="586635" y="1466022"/>
                </a:lnTo>
                <a:lnTo>
                  <a:pt x="70775" y="1208091"/>
                </a:lnTo>
                <a:lnTo>
                  <a:pt x="48047" y="1196727"/>
                </a:lnTo>
                <a:lnTo>
                  <a:pt x="31927" y="1183427"/>
                </a:lnTo>
                <a:cubicBezTo>
                  <a:pt x="17132" y="1168632"/>
                  <a:pt x="6571" y="1149605"/>
                  <a:pt x="2214" y="1128317"/>
                </a:cubicBezTo>
                <a:lnTo>
                  <a:pt x="0" y="1106352"/>
                </a:lnTo>
                <a:lnTo>
                  <a:pt x="0" y="1106345"/>
                </a:lnTo>
                <a:lnTo>
                  <a:pt x="0" y="381776"/>
                </a:lnTo>
                <a:lnTo>
                  <a:pt x="0" y="381775"/>
                </a:lnTo>
                <a:lnTo>
                  <a:pt x="0" y="381768"/>
                </a:lnTo>
                <a:lnTo>
                  <a:pt x="2214" y="359803"/>
                </a:lnTo>
                <a:cubicBezTo>
                  <a:pt x="6026" y="341176"/>
                  <a:pt x="14589" y="324280"/>
                  <a:pt x="26581" y="310435"/>
                </a:cubicBezTo>
                <a:lnTo>
                  <a:pt x="38860" y="298446"/>
                </a:lnTo>
                <a:lnTo>
                  <a:pt x="39668" y="297657"/>
                </a:lnTo>
                <a:lnTo>
                  <a:pt x="595575" y="15612"/>
                </a:lnTo>
                <a:lnTo>
                  <a:pt x="611486" y="7657"/>
                </a:lnTo>
                <a:lnTo>
                  <a:pt x="629018"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5" name="图片占位符 14"/>
          <p:cNvSpPr>
            <a:spLocks noGrp="1"/>
          </p:cNvSpPr>
          <p:nvPr>
            <p:ph type="pic" sz="quarter" idx="13"/>
          </p:nvPr>
        </p:nvSpPr>
        <p:spPr>
          <a:xfrm>
            <a:off x="8937889" y="1955800"/>
            <a:ext cx="1486188" cy="1697906"/>
          </a:xfrm>
          <a:custGeom>
            <a:avLst/>
            <a:gdLst>
              <a:gd name="connsiteX0" fmla="*/ 650986 w 1301972"/>
              <a:gd name="connsiteY0" fmla="*/ 0 h 1487448"/>
              <a:gd name="connsiteX1" fmla="*/ 672954 w 1301972"/>
              <a:gd name="connsiteY1" fmla="*/ 2215 h 1487448"/>
              <a:gd name="connsiteX2" fmla="*/ 690486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5 w 1301972"/>
              <a:gd name="connsiteY11" fmla="*/ 1183427 h 1487448"/>
              <a:gd name="connsiteX12" fmla="*/ 1253925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715337 w 1301972"/>
              <a:gd name="connsiteY16" fmla="*/ 1466022 h 1487448"/>
              <a:gd name="connsiteX17" fmla="*/ 683398 w 1301972"/>
              <a:gd name="connsiteY17" fmla="*/ 1481992 h 1487448"/>
              <a:gd name="connsiteX18" fmla="*/ 672954 w 1301972"/>
              <a:gd name="connsiteY18" fmla="*/ 1485233 h 1487448"/>
              <a:gd name="connsiteX19" fmla="*/ 650986 w 1301972"/>
              <a:gd name="connsiteY19" fmla="*/ 1487448 h 1487448"/>
              <a:gd name="connsiteX20" fmla="*/ 629017 w 1301972"/>
              <a:gd name="connsiteY20" fmla="*/ 1485233 h 1487448"/>
              <a:gd name="connsiteX21" fmla="*/ 618574 w 1301972"/>
              <a:gd name="connsiteY21" fmla="*/ 1481992 h 1487448"/>
              <a:gd name="connsiteX22" fmla="*/ 586634 w 1301972"/>
              <a:gd name="connsiteY22" fmla="*/ 1466022 h 1487448"/>
              <a:gd name="connsiteX23" fmla="*/ 70775 w 1301972"/>
              <a:gd name="connsiteY23" fmla="*/ 1208091 h 1487448"/>
              <a:gd name="connsiteX24" fmla="*/ 48047 w 1301972"/>
              <a:gd name="connsiteY24" fmla="*/ 1196727 h 1487448"/>
              <a:gd name="connsiteX25" fmla="*/ 31927 w 1301972"/>
              <a:gd name="connsiteY25" fmla="*/ 1183427 h 1487448"/>
              <a:gd name="connsiteX26" fmla="*/ 2214 w 1301972"/>
              <a:gd name="connsiteY26" fmla="*/ 1128317 h 1487448"/>
              <a:gd name="connsiteX27" fmla="*/ 0 w 1301972"/>
              <a:gd name="connsiteY27" fmla="*/ 1106352 h 1487448"/>
              <a:gd name="connsiteX28" fmla="*/ 0 w 1301972"/>
              <a:gd name="connsiteY28" fmla="*/ 1106345 h 1487448"/>
              <a:gd name="connsiteX29" fmla="*/ 0 w 1301972"/>
              <a:gd name="connsiteY29" fmla="*/ 381776 h 1487448"/>
              <a:gd name="connsiteX30" fmla="*/ 0 w 1301972"/>
              <a:gd name="connsiteY30" fmla="*/ 381775 h 1487448"/>
              <a:gd name="connsiteX31" fmla="*/ 0 w 1301972"/>
              <a:gd name="connsiteY31" fmla="*/ 381768 h 1487448"/>
              <a:gd name="connsiteX32" fmla="*/ 2214 w 1301972"/>
              <a:gd name="connsiteY32" fmla="*/ 359803 h 1487448"/>
              <a:gd name="connsiteX33" fmla="*/ 26581 w 1301972"/>
              <a:gd name="connsiteY33" fmla="*/ 310435 h 1487448"/>
              <a:gd name="connsiteX34" fmla="*/ 38859 w 1301972"/>
              <a:gd name="connsiteY34" fmla="*/ 298446 h 1487448"/>
              <a:gd name="connsiteX35" fmla="*/ 39667 w 1301972"/>
              <a:gd name="connsiteY35" fmla="*/ 297657 h 1487448"/>
              <a:gd name="connsiteX36" fmla="*/ 595575 w 1301972"/>
              <a:gd name="connsiteY36" fmla="*/ 15612 h 1487448"/>
              <a:gd name="connsiteX37" fmla="*/ 611485 w 1301972"/>
              <a:gd name="connsiteY37" fmla="*/ 7657 h 1487448"/>
              <a:gd name="connsiteX38" fmla="*/ 629017 w 1301972"/>
              <a:gd name="connsiteY38" fmla="*/ 2215 h 1487448"/>
              <a:gd name="connsiteX39" fmla="*/ 650986 w 1301972"/>
              <a:gd name="connsiteY39"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301972" h="1487448">
                <a:moveTo>
                  <a:pt x="650986" y="0"/>
                </a:moveTo>
                <a:cubicBezTo>
                  <a:pt x="658511" y="0"/>
                  <a:pt x="665858" y="763"/>
                  <a:pt x="672954" y="2215"/>
                </a:cubicBezTo>
                <a:lnTo>
                  <a:pt x="690486"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5" y="1183427"/>
                </a:cubicBezTo>
                <a:lnTo>
                  <a:pt x="1253925" y="1196727"/>
                </a:lnTo>
                <a:lnTo>
                  <a:pt x="1231197" y="1208092"/>
                </a:lnTo>
                <a:cubicBezTo>
                  <a:pt x="1231197" y="1208092"/>
                  <a:pt x="1231196" y="1208092"/>
                  <a:pt x="1231196" y="1208092"/>
                </a:cubicBezTo>
                <a:lnTo>
                  <a:pt x="715338" y="1466022"/>
                </a:lnTo>
                <a:lnTo>
                  <a:pt x="715337" y="1466022"/>
                </a:lnTo>
                <a:lnTo>
                  <a:pt x="683398" y="1481992"/>
                </a:lnTo>
                <a:lnTo>
                  <a:pt x="672954" y="1485233"/>
                </a:lnTo>
                <a:cubicBezTo>
                  <a:pt x="665858" y="1486685"/>
                  <a:pt x="658511" y="1487448"/>
                  <a:pt x="650986" y="1487448"/>
                </a:cubicBezTo>
                <a:cubicBezTo>
                  <a:pt x="643461" y="1487448"/>
                  <a:pt x="636114" y="1486685"/>
                  <a:pt x="629017" y="1485233"/>
                </a:cubicBezTo>
                <a:lnTo>
                  <a:pt x="618574" y="1481992"/>
                </a:lnTo>
                <a:lnTo>
                  <a:pt x="586634" y="1466022"/>
                </a:lnTo>
                <a:lnTo>
                  <a:pt x="70775" y="1208091"/>
                </a:lnTo>
                <a:lnTo>
                  <a:pt x="48047" y="1196727"/>
                </a:lnTo>
                <a:lnTo>
                  <a:pt x="31927" y="1183427"/>
                </a:lnTo>
                <a:cubicBezTo>
                  <a:pt x="17132" y="1168632"/>
                  <a:pt x="6570" y="1149605"/>
                  <a:pt x="2214" y="1128317"/>
                </a:cubicBezTo>
                <a:lnTo>
                  <a:pt x="0" y="1106352"/>
                </a:lnTo>
                <a:lnTo>
                  <a:pt x="0" y="1106345"/>
                </a:lnTo>
                <a:lnTo>
                  <a:pt x="0" y="381776"/>
                </a:lnTo>
                <a:lnTo>
                  <a:pt x="0" y="381775"/>
                </a:lnTo>
                <a:lnTo>
                  <a:pt x="0" y="381768"/>
                </a:lnTo>
                <a:lnTo>
                  <a:pt x="2214" y="359803"/>
                </a:lnTo>
                <a:cubicBezTo>
                  <a:pt x="6026" y="341176"/>
                  <a:pt x="14588" y="324280"/>
                  <a:pt x="26581" y="310435"/>
                </a:cubicBezTo>
                <a:lnTo>
                  <a:pt x="38859" y="298446"/>
                </a:lnTo>
                <a:lnTo>
                  <a:pt x="39667" y="297657"/>
                </a:lnTo>
                <a:lnTo>
                  <a:pt x="595575" y="15612"/>
                </a:lnTo>
                <a:lnTo>
                  <a:pt x="611485" y="7657"/>
                </a:lnTo>
                <a:lnTo>
                  <a:pt x="629017"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自定义版式">
    <p:spTree>
      <p:nvGrpSpPr>
        <p:cNvPr id="1" name=""/>
        <p:cNvGrpSpPr/>
        <p:nvPr/>
      </p:nvGrpSpPr>
      <p:grpSpPr>
        <a:xfrm>
          <a:off x="0" y="0"/>
          <a:ext cx="0" cy="0"/>
          <a:chOff x="0" y="0"/>
          <a:chExt cx="0" cy="0"/>
        </a:xfrm>
      </p:grpSpPr>
      <p:sp>
        <p:nvSpPr>
          <p:cNvPr id="17" name="图片占位符 16"/>
          <p:cNvSpPr>
            <a:spLocks noGrp="1"/>
          </p:cNvSpPr>
          <p:nvPr>
            <p:ph type="pic" sz="quarter" idx="10"/>
          </p:nvPr>
        </p:nvSpPr>
        <p:spPr>
          <a:xfrm>
            <a:off x="3761515" y="1988499"/>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6" name="图片占位符 15"/>
          <p:cNvSpPr>
            <a:spLocks noGrp="1"/>
          </p:cNvSpPr>
          <p:nvPr>
            <p:ph type="pic" sz="quarter" idx="11"/>
          </p:nvPr>
        </p:nvSpPr>
        <p:spPr>
          <a:xfrm>
            <a:off x="6369454" y="1988499"/>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9" name="图片占位符 18"/>
          <p:cNvSpPr>
            <a:spLocks noGrp="1"/>
          </p:cNvSpPr>
          <p:nvPr>
            <p:ph type="pic" sz="quarter" idx="12"/>
          </p:nvPr>
        </p:nvSpPr>
        <p:spPr>
          <a:xfrm>
            <a:off x="5065485" y="3135126"/>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5" name="图片占位符 14"/>
          <p:cNvSpPr>
            <a:spLocks noGrp="1"/>
          </p:cNvSpPr>
          <p:nvPr>
            <p:ph type="pic" sz="quarter" idx="13"/>
          </p:nvPr>
        </p:nvSpPr>
        <p:spPr>
          <a:xfrm>
            <a:off x="7673424" y="3135126"/>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8" name="图片占位符 17"/>
          <p:cNvSpPr>
            <a:spLocks noGrp="1"/>
          </p:cNvSpPr>
          <p:nvPr>
            <p:ph type="pic" sz="quarter" idx="14"/>
          </p:nvPr>
        </p:nvSpPr>
        <p:spPr>
          <a:xfrm>
            <a:off x="2457545" y="3135126"/>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dirty="0">
                <a:solidFill>
                  <a:schemeClr val="lt1"/>
                </a:solidFill>
              </a:defRPr>
            </a:lvl1pPr>
          </a:lstStyle>
          <a:p>
            <a:pPr marL="0" lvl="0" algn="ctr"/>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22" name="图片占位符 21"/>
          <p:cNvSpPr>
            <a:spLocks noGrp="1"/>
          </p:cNvSpPr>
          <p:nvPr>
            <p:ph type="pic" sz="quarter" idx="13"/>
          </p:nvPr>
        </p:nvSpPr>
        <p:spPr>
          <a:xfrm>
            <a:off x="1892300" y="39116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
        <p:nvSpPr>
          <p:cNvPr id="23" name="图片占位符 22"/>
          <p:cNvSpPr>
            <a:spLocks noGrp="1"/>
          </p:cNvSpPr>
          <p:nvPr>
            <p:ph type="pic" sz="quarter" idx="14"/>
          </p:nvPr>
        </p:nvSpPr>
        <p:spPr>
          <a:xfrm>
            <a:off x="5321300" y="39116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dirty="0"/>
          </a:p>
        </p:txBody>
      </p:sp>
      <p:sp>
        <p:nvSpPr>
          <p:cNvPr id="24" name="图片占位符 23"/>
          <p:cNvSpPr>
            <a:spLocks noGrp="1"/>
          </p:cNvSpPr>
          <p:nvPr>
            <p:ph type="pic" sz="quarter" idx="15"/>
          </p:nvPr>
        </p:nvSpPr>
        <p:spPr>
          <a:xfrm>
            <a:off x="8750300" y="39116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
        <p:nvSpPr>
          <p:cNvPr id="19" name="图片占位符 18"/>
          <p:cNvSpPr>
            <a:spLocks noGrp="1"/>
          </p:cNvSpPr>
          <p:nvPr>
            <p:ph type="pic" sz="quarter" idx="10"/>
          </p:nvPr>
        </p:nvSpPr>
        <p:spPr>
          <a:xfrm>
            <a:off x="1892300" y="12700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
        <p:nvSpPr>
          <p:cNvPr id="20" name="图片占位符 19"/>
          <p:cNvSpPr>
            <a:spLocks noGrp="1"/>
          </p:cNvSpPr>
          <p:nvPr>
            <p:ph type="pic" sz="quarter" idx="11"/>
          </p:nvPr>
        </p:nvSpPr>
        <p:spPr>
          <a:xfrm>
            <a:off x="5321300" y="12700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
        <p:nvSpPr>
          <p:cNvPr id="21" name="图片占位符 20"/>
          <p:cNvSpPr>
            <a:spLocks noGrp="1"/>
          </p:cNvSpPr>
          <p:nvPr>
            <p:ph type="pic" sz="quarter" idx="12"/>
          </p:nvPr>
        </p:nvSpPr>
        <p:spPr>
          <a:xfrm>
            <a:off x="8750300" y="12700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descr="VC"/>
          <p:cNvPicPr>
            <a:picLocks noChangeAspect="1"/>
          </p:cNvPicPr>
          <p:nvPr userDrawn="1"/>
        </p:nvPicPr>
        <p:blipFill>
          <a:blip r:embed="rId12"/>
          <a:stretch>
            <a:fillRect/>
          </a:stretch>
        </p:blipFill>
        <p:spPr>
          <a:xfrm>
            <a:off x="-34925" y="-1905"/>
            <a:ext cx="12220575" cy="68834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1.xml"/><Relationship Id="rId2" Type="http://schemas.openxmlformats.org/officeDocument/2006/relationships/tags" Target="../tags/tag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1.xml"/><Relationship Id="rId2" Type="http://schemas.openxmlformats.org/officeDocument/2006/relationships/tags" Target="../tags/tag11.xml"/><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image" Target="../media/image26.png"/><Relationship Id="rId7" Type="http://schemas.openxmlformats.org/officeDocument/2006/relationships/image" Target="../media/image25.png"/><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3.png"/><Relationship Id="rId11" Type="http://schemas.openxmlformats.org/officeDocument/2006/relationships/notesSlide" Target="../notesSlides/notesSlide11.xml"/><Relationship Id="rId10" Type="http://schemas.openxmlformats.org/officeDocument/2006/relationships/slideLayout" Target="../slideLayouts/slideLayout11.xml"/><Relationship Id="rId1" Type="http://schemas.openxmlformats.org/officeDocument/2006/relationships/image" Target="../media/image20.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1.xml"/><Relationship Id="rId3" Type="http://schemas.openxmlformats.org/officeDocument/2006/relationships/tags" Target="../tags/tag13.xml"/><Relationship Id="rId2" Type="http://schemas.openxmlformats.org/officeDocument/2006/relationships/image" Target="../media/image3.png"/><Relationship Id="rId1" Type="http://schemas.openxmlformats.org/officeDocument/2006/relationships/image" Target="../media/image20.jpeg"/></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11.xml"/><Relationship Id="rId5" Type="http://schemas.openxmlformats.org/officeDocument/2006/relationships/tags" Target="../tags/tag14.xml"/><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9" Type="http://schemas.openxmlformats.org/officeDocument/2006/relationships/tags" Target="../tags/tag20.xml"/><Relationship Id="rId8" Type="http://schemas.openxmlformats.org/officeDocument/2006/relationships/tags" Target="../tags/tag19.xml"/><Relationship Id="rId7" Type="http://schemas.openxmlformats.org/officeDocument/2006/relationships/tags" Target="../tags/tag18.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image" Target="../media/image30.png"/><Relationship Id="rId20" Type="http://schemas.openxmlformats.org/officeDocument/2006/relationships/notesSlide" Target="../notesSlides/notesSlide14.xml"/><Relationship Id="rId2" Type="http://schemas.openxmlformats.org/officeDocument/2006/relationships/image" Target="../media/image3.png"/><Relationship Id="rId19" Type="http://schemas.openxmlformats.org/officeDocument/2006/relationships/slideLayout" Target="../slideLayouts/slideLayout11.xml"/><Relationship Id="rId18" Type="http://schemas.openxmlformats.org/officeDocument/2006/relationships/tags" Target="../tags/tag27.xml"/><Relationship Id="rId17" Type="http://schemas.openxmlformats.org/officeDocument/2006/relationships/image" Target="../media/image32.png"/><Relationship Id="rId16" Type="http://schemas.openxmlformats.org/officeDocument/2006/relationships/image" Target="../media/image31.png"/><Relationship Id="rId15" Type="http://schemas.openxmlformats.org/officeDocument/2006/relationships/tags" Target="../tags/tag26.xml"/><Relationship Id="rId14" Type="http://schemas.openxmlformats.org/officeDocument/2006/relationships/tags" Target="../tags/tag25.xml"/><Relationship Id="rId13" Type="http://schemas.openxmlformats.org/officeDocument/2006/relationships/tags" Target="../tags/tag24.xml"/><Relationship Id="rId12" Type="http://schemas.openxmlformats.org/officeDocument/2006/relationships/tags" Target="../tags/tag23.xml"/><Relationship Id="rId11" Type="http://schemas.openxmlformats.org/officeDocument/2006/relationships/tags" Target="../tags/tag22.xml"/><Relationship Id="rId10" Type="http://schemas.openxmlformats.org/officeDocument/2006/relationships/tags" Target="../tags/tag21.xml"/><Relationship Id="rId1" Type="http://schemas.openxmlformats.org/officeDocument/2006/relationships/image" Target="../media/image20.jpeg"/></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5.xml"/><Relationship Id="rId7" Type="http://schemas.openxmlformats.org/officeDocument/2006/relationships/slideLayout" Target="../slideLayouts/slideLayout11.xml"/><Relationship Id="rId6" Type="http://schemas.openxmlformats.org/officeDocument/2006/relationships/tags" Target="../tags/tag28.xml"/><Relationship Id="rId5" Type="http://schemas.openxmlformats.org/officeDocument/2006/relationships/image" Target="../media/image35.png"/><Relationship Id="rId4" Type="http://schemas.openxmlformats.org/officeDocument/2006/relationships/image" Target="../media/image34.jpeg"/><Relationship Id="rId3" Type="http://schemas.openxmlformats.org/officeDocument/2006/relationships/image" Target="../media/image33.png"/><Relationship Id="rId2" Type="http://schemas.openxmlformats.org/officeDocument/2006/relationships/image" Target="../media/image3.png"/><Relationship Id="rId1" Type="http://schemas.openxmlformats.org/officeDocument/2006/relationships/image" Target="../media/image20.jpeg"/></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11.xml"/><Relationship Id="rId8" Type="http://schemas.openxmlformats.org/officeDocument/2006/relationships/tags" Target="../tags/tag29.xml"/><Relationship Id="rId7" Type="http://schemas.openxmlformats.org/officeDocument/2006/relationships/image" Target="../media/image40.png"/><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 Id="rId3" Type="http://schemas.openxmlformats.org/officeDocument/2006/relationships/image" Target="../media/image36.png"/><Relationship Id="rId2" Type="http://schemas.openxmlformats.org/officeDocument/2006/relationships/image" Target="../media/image3.png"/><Relationship Id="rId10" Type="http://schemas.openxmlformats.org/officeDocument/2006/relationships/notesSlide" Target="../notesSlides/notesSlide16.xml"/><Relationship Id="rId1" Type="http://schemas.openxmlformats.org/officeDocument/2006/relationships/image" Target="../media/image20.jpeg"/></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11.xml"/><Relationship Id="rId4" Type="http://schemas.openxmlformats.org/officeDocument/2006/relationships/tags" Target="../tags/tag30.xml"/><Relationship Id="rId3" Type="http://schemas.openxmlformats.org/officeDocument/2006/relationships/image" Target="../media/image41.png"/><Relationship Id="rId2" Type="http://schemas.openxmlformats.org/officeDocument/2006/relationships/image" Target="../media/image3.png"/><Relationship Id="rId1" Type="http://schemas.openxmlformats.org/officeDocument/2006/relationships/image" Target="../media/image20.jpeg"/></Relationships>
</file>

<file path=ppt/slides/_rels/slide18.xml.rels><?xml version="1.0" encoding="UTF-8" standalone="yes"?>
<Relationships xmlns="http://schemas.openxmlformats.org/package/2006/relationships"><Relationship Id="rId9" Type="http://schemas.openxmlformats.org/officeDocument/2006/relationships/notesSlide" Target="../notesSlides/notesSlide18.xml"/><Relationship Id="rId8" Type="http://schemas.openxmlformats.org/officeDocument/2006/relationships/slideLayout" Target="../slideLayouts/slideLayout11.xml"/><Relationship Id="rId7" Type="http://schemas.openxmlformats.org/officeDocument/2006/relationships/tags" Target="../tags/tag3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34.jpeg"/><Relationship Id="rId3" Type="http://schemas.openxmlformats.org/officeDocument/2006/relationships/image" Target="../media/image33.png"/><Relationship Id="rId2" Type="http://schemas.openxmlformats.org/officeDocument/2006/relationships/image" Target="../media/image3.png"/><Relationship Id="rId1" Type="http://schemas.openxmlformats.org/officeDocument/2006/relationships/image" Target="../media/image20.jpeg"/></Relationships>
</file>

<file path=ppt/slides/_rels/slide19.xml.rels><?xml version="1.0" encoding="UTF-8" standalone="yes"?>
<Relationships xmlns="http://schemas.openxmlformats.org/package/2006/relationships"><Relationship Id="rId9" Type="http://schemas.openxmlformats.org/officeDocument/2006/relationships/notesSlide" Target="../notesSlides/notesSlide19.xml"/><Relationship Id="rId8" Type="http://schemas.openxmlformats.org/officeDocument/2006/relationships/slideLayout" Target="../slideLayouts/slideLayout11.xml"/><Relationship Id="rId7" Type="http://schemas.openxmlformats.org/officeDocument/2006/relationships/tags" Target="../tags/tag3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 Id="rId3" Type="http://schemas.openxmlformats.org/officeDocument/2006/relationships/image" Target="../media/image44.png"/><Relationship Id="rId2" Type="http://schemas.openxmlformats.org/officeDocument/2006/relationships/image" Target="../media/image3.png"/><Relationship Id="rId1" Type="http://schemas.openxmlformats.org/officeDocument/2006/relationships/image" Target="../media/image20.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1.xml"/><Relationship Id="rId2" Type="http://schemas.openxmlformats.org/officeDocument/2006/relationships/tags" Target="../tags/tag2.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1.xml"/><Relationship Id="rId3" Type="http://schemas.openxmlformats.org/officeDocument/2006/relationships/tags" Target="../tags/tag33.xml"/><Relationship Id="rId2" Type="http://schemas.openxmlformats.org/officeDocument/2006/relationships/image" Target="../media/image3.png"/><Relationship Id="rId1" Type="http://schemas.openxmlformats.org/officeDocument/2006/relationships/image" Target="../media/image20.jpeg"/></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11.xml"/><Relationship Id="rId5" Type="http://schemas.openxmlformats.org/officeDocument/2006/relationships/tags" Target="../tags/tag34.xml"/><Relationship Id="rId4" Type="http://schemas.openxmlformats.org/officeDocument/2006/relationships/image" Target="../media/image49.jpeg"/><Relationship Id="rId3" Type="http://schemas.openxmlformats.org/officeDocument/2006/relationships/image" Target="../media/image48.png"/><Relationship Id="rId2" Type="http://schemas.openxmlformats.org/officeDocument/2006/relationships/image" Target="../media/image3.png"/><Relationship Id="rId1" Type="http://schemas.openxmlformats.org/officeDocument/2006/relationships/image" Target="../media/image20.jpeg"/></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11.xml"/><Relationship Id="rId4" Type="http://schemas.openxmlformats.org/officeDocument/2006/relationships/tags" Target="../tags/tag35.xml"/><Relationship Id="rId3" Type="http://schemas.openxmlformats.org/officeDocument/2006/relationships/image" Target="../media/image50.png"/><Relationship Id="rId2" Type="http://schemas.openxmlformats.org/officeDocument/2006/relationships/image" Target="../media/image3.png"/><Relationship Id="rId1" Type="http://schemas.openxmlformats.org/officeDocument/2006/relationships/image" Target="../media/image20.jpe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1.xml"/><Relationship Id="rId3" Type="http://schemas.openxmlformats.org/officeDocument/2006/relationships/tags" Target="../tags/tag36.xml"/><Relationship Id="rId2" Type="http://schemas.openxmlformats.org/officeDocument/2006/relationships/image" Target="../media/image51.jpeg"/><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1.xml"/><Relationship Id="rId2" Type="http://schemas.openxmlformats.org/officeDocument/2006/relationships/tags" Target="../tags/tag37.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1.xml"/><Relationship Id="rId3" Type="http://schemas.openxmlformats.org/officeDocument/2006/relationships/tags" Target="../tags/tag3.xml"/><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1.xml"/><Relationship Id="rId2" Type="http://schemas.openxmlformats.org/officeDocument/2006/relationships/tags" Target="../tags/tag4.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1.xml"/><Relationship Id="rId3" Type="http://schemas.openxmlformats.org/officeDocument/2006/relationships/tags" Target="../tags/tag6.xml"/><Relationship Id="rId2" Type="http://schemas.openxmlformats.org/officeDocument/2006/relationships/image" Target="../media/image3.png"/><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1.xml"/><Relationship Id="rId5" Type="http://schemas.openxmlformats.org/officeDocument/2006/relationships/tags" Target="../tags/tag7.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1.xml"/><Relationship Id="rId3" Type="http://schemas.openxmlformats.org/officeDocument/2006/relationships/tags" Target="../tags/tag8.xml"/><Relationship Id="rId2" Type="http://schemas.openxmlformats.org/officeDocument/2006/relationships/image" Target="../media/image3.png"/><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1.xml"/><Relationship Id="rId4" Type="http://schemas.openxmlformats.org/officeDocument/2006/relationships/tags" Target="../tags/tag9.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9" Type="http://schemas.openxmlformats.org/officeDocument/2006/relationships/image" Target="../media/image18.png"/><Relationship Id="rId8" Type="http://schemas.openxmlformats.org/officeDocument/2006/relationships/image" Target="../media/image17.png"/><Relationship Id="rId7" Type="http://schemas.openxmlformats.org/officeDocument/2006/relationships/image" Target="../media/image16.png"/><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 Id="rId3" Type="http://schemas.openxmlformats.org/officeDocument/2006/relationships/image" Target="../media/image12.png"/><Relationship Id="rId2" Type="http://schemas.openxmlformats.org/officeDocument/2006/relationships/image" Target="../media/image11.png"/><Relationship Id="rId13" Type="http://schemas.openxmlformats.org/officeDocument/2006/relationships/notesSlide" Target="../notesSlides/notesSlide9.xml"/><Relationship Id="rId12" Type="http://schemas.openxmlformats.org/officeDocument/2006/relationships/slideLayout" Target="../slideLayouts/slideLayout11.xml"/><Relationship Id="rId11" Type="http://schemas.openxmlformats.org/officeDocument/2006/relationships/tags" Target="../tags/tag10.xml"/><Relationship Id="rId10" Type="http://schemas.openxmlformats.org/officeDocument/2006/relationships/image" Target="../media/image19.png"/><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BE0C2B"/>
        </a:solidFill>
        <a:effectLst/>
      </p:bgPr>
    </p:bg>
    <p:spTree>
      <p:nvGrpSpPr>
        <p:cNvPr id="1" name=""/>
        <p:cNvGrpSpPr/>
        <p:nvPr/>
      </p:nvGrpSpPr>
      <p:grpSpPr>
        <a:xfrm>
          <a:off x="0" y="0"/>
          <a:ext cx="0" cy="0"/>
          <a:chOff x="0" y="0"/>
          <a:chExt cx="0" cy="0"/>
        </a:xfrm>
      </p:grpSpPr>
      <p:sp>
        <p:nvSpPr>
          <p:cNvPr id="11" name="文本框 10"/>
          <p:cNvSpPr txBox="1"/>
          <p:nvPr/>
        </p:nvSpPr>
        <p:spPr>
          <a:xfrm>
            <a:off x="4323715" y="3416300"/>
            <a:ext cx="3194685" cy="371475"/>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14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cs"/>
              </a:rPr>
              <a:t>专业人力资源服务供应商</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cs"/>
            </a:endParaRPr>
          </a:p>
        </p:txBody>
      </p:sp>
      <p:pic>
        <p:nvPicPr>
          <p:cNvPr id="13" name="图片 12" descr="O白底"/>
          <p:cNvPicPr>
            <a:picLocks noChangeAspect="1"/>
          </p:cNvPicPr>
          <p:nvPr/>
        </p:nvPicPr>
        <p:blipFill>
          <a:blip r:embed="rId1"/>
          <a:stretch>
            <a:fillRect/>
          </a:stretch>
        </p:blipFill>
        <p:spPr>
          <a:xfrm>
            <a:off x="10649585" y="6048375"/>
            <a:ext cx="1265555" cy="666115"/>
          </a:xfrm>
          <a:prstGeom prst="rect">
            <a:avLst/>
          </a:prstGeom>
        </p:spPr>
      </p:pic>
      <p:sp>
        <p:nvSpPr>
          <p:cNvPr id="14" name="文本框 13"/>
          <p:cNvSpPr txBox="1"/>
          <p:nvPr/>
        </p:nvSpPr>
        <p:spPr>
          <a:xfrm>
            <a:off x="4286250" y="2469515"/>
            <a:ext cx="3260725" cy="937260"/>
          </a:xfrm>
          <a:prstGeom prst="rect">
            <a:avLst/>
          </a:prstGeom>
          <a:noFill/>
        </p:spPr>
        <p:txBody>
          <a:bodyPr wrap="square" rtlCol="0" anchor="t">
            <a:spAutoFit/>
          </a:bodyPr>
          <a:lstStyle/>
          <a:p>
            <a:pPr lvl="0" algn="dist">
              <a:defRPr/>
            </a:pPr>
            <a:r>
              <a:rPr lang="zh-CN" altLang="en-US" sz="5500" b="1" dirty="0">
                <a:solidFill>
                  <a:schemeClr val="bg1"/>
                </a:solidFill>
                <a:latin typeface="微软雅黑" panose="020B0503020204020204" charset="-122"/>
                <a:ea typeface="微软雅黑" panose="020B0503020204020204" charset="-122"/>
                <a:sym typeface="+mn-ea"/>
              </a:rPr>
              <a:t>邦芒集团</a:t>
            </a:r>
            <a:endParaRPr lang="zh-CN" altLang="en-US" sz="5500" b="1" dirty="0">
              <a:solidFill>
                <a:schemeClr val="bg1"/>
              </a:solidFill>
              <a:latin typeface="微软雅黑" panose="020B0503020204020204" charset="-122"/>
              <a:ea typeface="微软雅黑" panose="020B0503020204020204" charset="-122"/>
              <a:sym typeface="+mn-ea"/>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rgbClr val="BE0C2B"/>
        </a:solidFill>
        <a:effectLst/>
      </p:bgPr>
    </p:bg>
    <p:spTree>
      <p:nvGrpSpPr>
        <p:cNvPr id="1" name=""/>
        <p:cNvGrpSpPr/>
        <p:nvPr/>
      </p:nvGrpSpPr>
      <p:grpSpPr>
        <a:xfrm>
          <a:off x="0" y="0"/>
          <a:ext cx="0" cy="0"/>
          <a:chOff x="0" y="0"/>
          <a:chExt cx="0" cy="0"/>
        </a:xfrm>
      </p:grpSpPr>
      <p:sp>
        <p:nvSpPr>
          <p:cNvPr id="9" name="文本框 8"/>
          <p:cNvSpPr txBox="1"/>
          <p:nvPr/>
        </p:nvSpPr>
        <p:spPr>
          <a:xfrm>
            <a:off x="4687403" y="2722733"/>
            <a:ext cx="2722880" cy="706755"/>
          </a:xfrm>
          <a:prstGeom prst="rect">
            <a:avLst/>
          </a:prstGeom>
          <a:noFill/>
        </p:spPr>
        <p:txBody>
          <a:bodyPr wrap="none" rtlCol="0">
            <a:spAutoFit/>
            <a:scene3d>
              <a:camera prst="orthographicFront"/>
              <a:lightRig rig="threePt" dir="t"/>
            </a:scene3d>
            <a:sp3d contourW="12700"/>
          </a:bodyPr>
          <a:lstStyle/>
          <a:p>
            <a:pPr lvl="0">
              <a:defRPr/>
            </a:pPr>
            <a:r>
              <a:rPr lang="zh-CN" altLang="en-US" sz="4000" dirty="0">
                <a:solidFill>
                  <a:schemeClr val="bg1"/>
                </a:solidFill>
                <a:latin typeface="微软雅黑" panose="020B0503020204020204" charset="-122"/>
                <a:ea typeface="微软雅黑" panose="020B0503020204020204" charset="-122"/>
              </a:rPr>
              <a:t>我们的服务</a:t>
            </a:r>
            <a:endParaRPr lang="zh-CN" altLang="en-US" sz="4000" dirty="0">
              <a:solidFill>
                <a:schemeClr val="bg1"/>
              </a:solidFill>
              <a:latin typeface="微软雅黑" panose="020B0503020204020204" charset="-122"/>
              <a:ea typeface="微软雅黑" panose="020B0503020204020204" charset="-122"/>
            </a:endParaRPr>
          </a:p>
        </p:txBody>
      </p:sp>
      <p:pic>
        <p:nvPicPr>
          <p:cNvPr id="5" name="图片 4" descr="O白底"/>
          <p:cNvPicPr>
            <a:picLocks noChangeAspect="1"/>
          </p:cNvPicPr>
          <p:nvPr/>
        </p:nvPicPr>
        <p:blipFill>
          <a:blip r:embed="rId1"/>
          <a:stretch>
            <a:fillRect/>
          </a:stretch>
        </p:blipFill>
        <p:spPr>
          <a:xfrm>
            <a:off x="10649585" y="6048375"/>
            <a:ext cx="1265555" cy="666115"/>
          </a:xfrm>
          <a:prstGeom prst="rect">
            <a:avLst/>
          </a:prstGeom>
        </p:spPr>
      </p:pic>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1" cstate="print">
            <a:extLst>
              <a:ext uri="{28A0092B-C50C-407E-A947-70E740481C1C}">
                <a14:useLocalDpi xmlns:a14="http://schemas.microsoft.com/office/drawing/2010/main" val="0"/>
              </a:ext>
            </a:extLst>
          </a:blip>
          <a:srcRect t="21579" b="37558"/>
          <a:stretch>
            <a:fillRect/>
          </a:stretch>
        </p:blipFill>
        <p:spPr>
          <a:xfrm>
            <a:off x="0" y="0"/>
            <a:ext cx="12192000" cy="2314575"/>
          </a:xfrm>
          <a:prstGeom prst="rect">
            <a:avLst/>
          </a:prstGeom>
        </p:spPr>
      </p:pic>
      <p:sp>
        <p:nvSpPr>
          <p:cNvPr id="16" name="矩形 15"/>
          <p:cNvSpPr/>
          <p:nvPr/>
        </p:nvSpPr>
        <p:spPr>
          <a:xfrm>
            <a:off x="-11430" y="-9525"/>
            <a:ext cx="12202795" cy="2343150"/>
          </a:xfrm>
          <a:prstGeom prst="rect">
            <a:avLst/>
          </a:prstGeom>
          <a:gradFill flip="none" rotWithShape="1">
            <a:gsLst>
              <a:gs pos="0">
                <a:srgbClr val="D61D3D">
                  <a:alpha val="85000"/>
                </a:srgbClr>
              </a:gs>
              <a:gs pos="50000">
                <a:srgbClr val="D61D3D">
                  <a:alpha val="80000"/>
                </a:srgbClr>
              </a:gs>
              <a:gs pos="100000">
                <a:srgbClr val="D61D3D">
                  <a:alpha val="7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08305" y="1114425"/>
            <a:ext cx="11376025" cy="1621790"/>
          </a:xfrm>
          <a:prstGeom prst="rect">
            <a:avLst/>
          </a:prstGeom>
          <a:solidFill>
            <a:schemeClr val="bg1">
              <a:alpha val="98000"/>
            </a:schemeClr>
          </a:solidFill>
          <a:ln>
            <a:noFill/>
          </a:ln>
          <a:effectLst>
            <a:outerShdw blurRad="50800" dist="508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5" name="图片 44" descr="邦芒人力LOGO"/>
          <p:cNvPicPr>
            <a:picLocks noChangeAspect="1"/>
          </p:cNvPicPr>
          <p:nvPr/>
        </p:nvPicPr>
        <p:blipFill>
          <a:blip r:embed="rId2"/>
          <a:stretch>
            <a:fillRect/>
          </a:stretch>
        </p:blipFill>
        <p:spPr>
          <a:xfrm>
            <a:off x="10649585" y="6048375"/>
            <a:ext cx="1265555" cy="666115"/>
          </a:xfrm>
          <a:prstGeom prst="rect">
            <a:avLst/>
          </a:prstGeom>
        </p:spPr>
      </p:pic>
      <p:sp>
        <p:nvSpPr>
          <p:cNvPr id="2" name="文本框 1"/>
          <p:cNvSpPr txBox="1"/>
          <p:nvPr/>
        </p:nvSpPr>
        <p:spPr>
          <a:xfrm>
            <a:off x="534670" y="243205"/>
            <a:ext cx="2559050"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chemeClr val="bg1"/>
                </a:solidFill>
                <a:effectLst/>
                <a:uLnTx/>
                <a:uFillTx/>
                <a:latin typeface="Arial" panose="020B0604020202020204"/>
                <a:ea typeface="微软雅黑" panose="020B0503020204020204" charset="-122"/>
                <a:sym typeface="+mn-ea"/>
              </a:rPr>
              <a:t>人事外包</a:t>
            </a:r>
            <a:endParaRPr lang="zh-CN" altLang="en-US" sz="2400" noProof="0" dirty="0">
              <a:ln>
                <a:noFill/>
              </a:ln>
              <a:solidFill>
                <a:schemeClr val="bg1"/>
              </a:solidFill>
              <a:effectLst/>
              <a:uLnTx/>
              <a:uFillTx/>
              <a:latin typeface="Arial" panose="020B0604020202020204"/>
              <a:ea typeface="微软雅黑" panose="020B0503020204020204" charset="-122"/>
              <a:sym typeface="+mn-ea"/>
            </a:endParaRPr>
          </a:p>
        </p:txBody>
      </p:sp>
      <p:cxnSp>
        <p:nvCxnSpPr>
          <p:cNvPr id="117" name="直接箭头连接符 116"/>
          <p:cNvCxnSpPr>
            <a:endCxn id="151" idx="6"/>
          </p:cNvCxnSpPr>
          <p:nvPr/>
        </p:nvCxnSpPr>
        <p:spPr>
          <a:xfrm flipV="1">
            <a:off x="1638300" y="4696460"/>
            <a:ext cx="8600440" cy="20955"/>
          </a:xfrm>
          <a:prstGeom prst="straightConnector1">
            <a:avLst/>
          </a:prstGeom>
          <a:ln w="19050">
            <a:solidFill>
              <a:schemeClr val="bg1">
                <a:lumMod val="65000"/>
              </a:schemeClr>
            </a:solidFill>
            <a:tailEnd type="none" w="lg" len="lg"/>
          </a:ln>
        </p:spPr>
        <p:style>
          <a:lnRef idx="1">
            <a:schemeClr val="accent1"/>
          </a:lnRef>
          <a:fillRef idx="0">
            <a:schemeClr val="accent1"/>
          </a:fillRef>
          <a:effectRef idx="0">
            <a:schemeClr val="accent1"/>
          </a:effectRef>
          <a:fontRef idx="minor">
            <a:schemeClr val="tx1"/>
          </a:fontRef>
        </p:style>
      </p:cxnSp>
      <p:sp>
        <p:nvSpPr>
          <p:cNvPr id="124" name="等腰三角形 123"/>
          <p:cNvSpPr/>
          <p:nvPr/>
        </p:nvSpPr>
        <p:spPr>
          <a:xfrm>
            <a:off x="1503680" y="4212590"/>
            <a:ext cx="132715" cy="114300"/>
          </a:xfrm>
          <a:prstGeom prst="triangle">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等腰三角形 124"/>
          <p:cNvSpPr/>
          <p:nvPr/>
        </p:nvSpPr>
        <p:spPr>
          <a:xfrm>
            <a:off x="4865370" y="4212590"/>
            <a:ext cx="132715" cy="114300"/>
          </a:xfrm>
          <a:prstGeom prst="triangle">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等腰三角形 125"/>
          <p:cNvSpPr/>
          <p:nvPr/>
        </p:nvSpPr>
        <p:spPr>
          <a:xfrm>
            <a:off x="8227695" y="4212590"/>
            <a:ext cx="132715" cy="114300"/>
          </a:xfrm>
          <a:prstGeom prst="triangle">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等腰三角形 126"/>
          <p:cNvSpPr/>
          <p:nvPr/>
        </p:nvSpPr>
        <p:spPr>
          <a:xfrm flipV="1">
            <a:off x="9923780" y="5056505"/>
            <a:ext cx="132715" cy="114300"/>
          </a:xfrm>
          <a:prstGeom prst="triangle">
            <a:avLst/>
          </a:prstGeom>
          <a:solidFill>
            <a:srgbClr val="9C9C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等腰三角形 127"/>
          <p:cNvSpPr/>
          <p:nvPr/>
        </p:nvSpPr>
        <p:spPr>
          <a:xfrm flipV="1">
            <a:off x="6555740" y="5056505"/>
            <a:ext cx="132715" cy="114300"/>
          </a:xfrm>
          <a:prstGeom prst="triangle">
            <a:avLst/>
          </a:prstGeom>
          <a:solidFill>
            <a:srgbClr val="9C9C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等腰三角形 128"/>
          <p:cNvSpPr/>
          <p:nvPr/>
        </p:nvSpPr>
        <p:spPr>
          <a:xfrm flipV="1">
            <a:off x="3187700" y="5056505"/>
            <a:ext cx="132715" cy="114300"/>
          </a:xfrm>
          <a:prstGeom prst="triangle">
            <a:avLst/>
          </a:prstGeom>
          <a:solidFill>
            <a:srgbClr val="9C9C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Oval 20"/>
          <p:cNvSpPr/>
          <p:nvPr/>
        </p:nvSpPr>
        <p:spPr>
          <a:xfrm>
            <a:off x="1320800" y="4446905"/>
            <a:ext cx="498475" cy="498475"/>
          </a:xfrm>
          <a:prstGeom prst="ellipse">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id-ID">
              <a:solidFill>
                <a:schemeClr val="tx1">
                  <a:lumMod val="65000"/>
                  <a:lumOff val="35000"/>
                </a:schemeClr>
              </a:solidFill>
              <a:latin typeface="Agency FB" panose="020B0503020202020204" pitchFamily="34" charset="0"/>
            </a:endParaRPr>
          </a:p>
        </p:txBody>
      </p:sp>
      <p:pic>
        <p:nvPicPr>
          <p:cNvPr id="143" name="Picture 2" descr="C:\Users\PC\Desktop\人事信息管理 (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5890" y="4475480"/>
            <a:ext cx="360045" cy="360045"/>
          </a:xfrm>
          <a:prstGeom prst="rect">
            <a:avLst/>
          </a:prstGeom>
          <a:noFill/>
          <a:extLst>
            <a:ext uri="{909E8E84-426E-40DD-AFC4-6F175D3DCCD1}">
              <a14:hiddenFill xmlns:a14="http://schemas.microsoft.com/office/drawing/2010/main">
                <a:solidFill>
                  <a:srgbClr val="FFFFFF"/>
                </a:solidFill>
              </a14:hiddenFill>
            </a:ext>
          </a:extLst>
        </p:spPr>
      </p:pic>
      <p:sp>
        <p:nvSpPr>
          <p:cNvPr id="144" name="Oval 20"/>
          <p:cNvSpPr/>
          <p:nvPr/>
        </p:nvSpPr>
        <p:spPr>
          <a:xfrm>
            <a:off x="3016885" y="4446905"/>
            <a:ext cx="498475" cy="498475"/>
          </a:xfrm>
          <a:prstGeom prst="ellipse">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id-ID">
              <a:solidFill>
                <a:schemeClr val="tx1">
                  <a:lumMod val="65000"/>
                  <a:lumOff val="35000"/>
                </a:schemeClr>
              </a:solidFill>
              <a:latin typeface="Agency FB" panose="020B0503020202020204" pitchFamily="34" charset="0"/>
            </a:endParaRPr>
          </a:p>
        </p:txBody>
      </p:sp>
      <p:sp>
        <p:nvSpPr>
          <p:cNvPr id="146" name="Oval 20"/>
          <p:cNvSpPr/>
          <p:nvPr/>
        </p:nvSpPr>
        <p:spPr>
          <a:xfrm>
            <a:off x="4695825" y="4446905"/>
            <a:ext cx="498475" cy="498475"/>
          </a:xfrm>
          <a:prstGeom prst="ellipse">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id-ID">
              <a:solidFill>
                <a:schemeClr val="tx1">
                  <a:lumMod val="65000"/>
                  <a:lumOff val="35000"/>
                </a:schemeClr>
              </a:solidFill>
              <a:latin typeface="Agency FB" panose="020B0503020202020204" pitchFamily="34" charset="0"/>
            </a:endParaRPr>
          </a:p>
        </p:txBody>
      </p:sp>
      <p:sp>
        <p:nvSpPr>
          <p:cNvPr id="148" name="Oval 20"/>
          <p:cNvSpPr/>
          <p:nvPr/>
        </p:nvSpPr>
        <p:spPr>
          <a:xfrm>
            <a:off x="6372543" y="4446905"/>
            <a:ext cx="498475" cy="498475"/>
          </a:xfrm>
          <a:prstGeom prst="ellipse">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id-ID">
              <a:solidFill>
                <a:schemeClr val="tx1">
                  <a:lumMod val="65000"/>
                  <a:lumOff val="35000"/>
                </a:schemeClr>
              </a:solidFill>
              <a:latin typeface="Agency FB" panose="020B0503020202020204" pitchFamily="34" charset="0"/>
            </a:endParaRPr>
          </a:p>
        </p:txBody>
      </p:sp>
      <p:pic>
        <p:nvPicPr>
          <p:cNvPr id="149" name="图片 148" descr="baoxian"/>
          <p:cNvPicPr>
            <a:picLocks noChangeAspect="1"/>
          </p:cNvPicPr>
          <p:nvPr/>
        </p:nvPicPr>
        <p:blipFill>
          <a:blip r:embed="rId4"/>
          <a:stretch>
            <a:fillRect/>
          </a:stretch>
        </p:blipFill>
        <p:spPr>
          <a:xfrm>
            <a:off x="3115945" y="4538980"/>
            <a:ext cx="294640" cy="294640"/>
          </a:xfrm>
          <a:prstGeom prst="rect">
            <a:avLst/>
          </a:prstGeom>
        </p:spPr>
      </p:pic>
      <p:sp>
        <p:nvSpPr>
          <p:cNvPr id="150" name="Oval 20"/>
          <p:cNvSpPr/>
          <p:nvPr/>
        </p:nvSpPr>
        <p:spPr>
          <a:xfrm>
            <a:off x="8043545" y="4446905"/>
            <a:ext cx="498475" cy="498475"/>
          </a:xfrm>
          <a:prstGeom prst="ellipse">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id-ID">
              <a:solidFill>
                <a:schemeClr val="tx1">
                  <a:lumMod val="65000"/>
                  <a:lumOff val="35000"/>
                </a:schemeClr>
              </a:solidFill>
              <a:latin typeface="Agency FB" panose="020B0503020202020204" pitchFamily="34" charset="0"/>
            </a:endParaRPr>
          </a:p>
        </p:txBody>
      </p:sp>
      <p:pic>
        <p:nvPicPr>
          <p:cNvPr id="3075" name="Picture 3" descr="C:\Users\PC\Desktop\倪嘉慧\福利.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90335" y="4545965"/>
            <a:ext cx="276225" cy="276225"/>
          </a:xfrm>
          <a:prstGeom prst="rect">
            <a:avLst/>
          </a:prstGeom>
          <a:noFill/>
          <a:extLst>
            <a:ext uri="{909E8E84-426E-40DD-AFC4-6F175D3DCCD1}">
              <a14:hiddenFill xmlns:a14="http://schemas.microsoft.com/office/drawing/2010/main">
                <a:solidFill>
                  <a:srgbClr val="FFFFFF"/>
                </a:solidFill>
              </a14:hiddenFill>
            </a:ext>
          </a:extLst>
        </p:spPr>
      </p:pic>
      <p:sp>
        <p:nvSpPr>
          <p:cNvPr id="151" name="Oval 20"/>
          <p:cNvSpPr/>
          <p:nvPr/>
        </p:nvSpPr>
        <p:spPr>
          <a:xfrm>
            <a:off x="9740265" y="4446905"/>
            <a:ext cx="498475" cy="498475"/>
          </a:xfrm>
          <a:prstGeom prst="ellipse">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id-ID">
              <a:solidFill>
                <a:schemeClr val="tx1">
                  <a:lumMod val="65000"/>
                  <a:lumOff val="35000"/>
                </a:schemeClr>
              </a:solidFill>
              <a:latin typeface="Agency FB" panose="020B0503020202020204" pitchFamily="34" charset="0"/>
            </a:endParaRPr>
          </a:p>
        </p:txBody>
      </p:sp>
      <p:pic>
        <p:nvPicPr>
          <p:cNvPr id="152" name="图片 151" descr="jiankangguanli"/>
          <p:cNvPicPr>
            <a:picLocks noChangeAspect="1"/>
          </p:cNvPicPr>
          <p:nvPr/>
        </p:nvPicPr>
        <p:blipFill>
          <a:blip r:embed="rId6"/>
          <a:stretch>
            <a:fillRect/>
          </a:stretch>
        </p:blipFill>
        <p:spPr>
          <a:xfrm>
            <a:off x="9857740" y="4562475"/>
            <a:ext cx="264160" cy="264160"/>
          </a:xfrm>
          <a:prstGeom prst="rect">
            <a:avLst/>
          </a:prstGeom>
        </p:spPr>
      </p:pic>
      <p:sp>
        <p:nvSpPr>
          <p:cNvPr id="153" name="矩形 152"/>
          <p:cNvSpPr/>
          <p:nvPr/>
        </p:nvSpPr>
        <p:spPr>
          <a:xfrm>
            <a:off x="697230" y="2983795"/>
            <a:ext cx="1097280" cy="275590"/>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人事代理服务</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154" name="矩形 31"/>
          <p:cNvSpPr/>
          <p:nvPr/>
        </p:nvSpPr>
        <p:spPr>
          <a:xfrm>
            <a:off x="718820" y="3212395"/>
            <a:ext cx="1983740" cy="829945"/>
          </a:xfrm>
          <a:prstGeom prst="rect">
            <a:avLst/>
          </a:prstGeom>
          <a:noFill/>
          <a:ln w="9525">
            <a:noFill/>
          </a:ln>
        </p:spPr>
        <p:txBody>
          <a:bodyPr wrap="none">
            <a:spAutoFit/>
          </a:bodyPr>
          <a:lstStyle/>
          <a:p>
            <a:pPr algn="l" eaLnBrk="1" hangingPunct="1">
              <a:lnSpc>
                <a:spcPct val="120000"/>
              </a:lnSpc>
            </a:pPr>
            <a:r>
              <a:rPr sz="1000" dirty="0">
                <a:solidFill>
                  <a:schemeClr val="tx1">
                    <a:lumMod val="75000"/>
                    <a:lumOff val="25000"/>
                  </a:schemeClr>
                </a:solidFill>
                <a:latin typeface="微软雅黑" panose="020B0503020204020204" charset="-122"/>
                <a:ea typeface="微软雅黑" panose="020B0503020204020204" charset="-122"/>
              </a:rPr>
              <a:t>社会保险服务    住房公积金服务</a:t>
            </a:r>
            <a:endParaRPr sz="1000" dirty="0">
              <a:solidFill>
                <a:schemeClr val="tx1">
                  <a:lumMod val="75000"/>
                  <a:lumOff val="25000"/>
                </a:schemeClr>
              </a:solidFill>
              <a:latin typeface="微软雅黑" panose="020B0503020204020204" charset="-122"/>
              <a:ea typeface="微软雅黑" panose="020B0503020204020204" charset="-122"/>
            </a:endParaRPr>
          </a:p>
          <a:p>
            <a:pPr algn="l" eaLnBrk="1" hangingPunct="1">
              <a:lnSpc>
                <a:spcPct val="120000"/>
              </a:lnSpc>
            </a:pPr>
            <a:r>
              <a:rPr sz="1000" dirty="0">
                <a:solidFill>
                  <a:schemeClr val="tx1">
                    <a:lumMod val="75000"/>
                    <a:lumOff val="25000"/>
                  </a:schemeClr>
                </a:solidFill>
                <a:latin typeface="微软雅黑" panose="020B0503020204020204" charset="-122"/>
                <a:ea typeface="微软雅黑" panose="020B0503020204020204" charset="-122"/>
              </a:rPr>
              <a:t>薪酬服务           档案管理服务</a:t>
            </a:r>
            <a:endParaRPr sz="1000" dirty="0">
              <a:solidFill>
                <a:schemeClr val="tx1">
                  <a:lumMod val="75000"/>
                  <a:lumOff val="25000"/>
                </a:schemeClr>
              </a:solidFill>
              <a:latin typeface="微软雅黑" panose="020B0503020204020204" charset="-122"/>
              <a:ea typeface="微软雅黑" panose="020B0503020204020204" charset="-122"/>
            </a:endParaRPr>
          </a:p>
          <a:p>
            <a:pPr algn="l" eaLnBrk="1" hangingPunct="1">
              <a:lnSpc>
                <a:spcPct val="120000"/>
              </a:lnSpc>
            </a:pPr>
            <a:r>
              <a:rPr sz="1000" dirty="0">
                <a:solidFill>
                  <a:schemeClr val="tx1">
                    <a:lumMod val="75000"/>
                    <a:lumOff val="25000"/>
                  </a:schemeClr>
                </a:solidFill>
                <a:latin typeface="微软雅黑" panose="020B0503020204020204" charset="-122"/>
                <a:ea typeface="微软雅黑" panose="020B0503020204020204" charset="-122"/>
              </a:rPr>
              <a:t>人事手续服务    咨询管理服务</a:t>
            </a:r>
            <a:endParaRPr sz="1000" dirty="0">
              <a:solidFill>
                <a:schemeClr val="tx1">
                  <a:lumMod val="75000"/>
                  <a:lumOff val="25000"/>
                </a:schemeClr>
              </a:solidFill>
              <a:latin typeface="微软雅黑" panose="020B0503020204020204" charset="-122"/>
              <a:ea typeface="微软雅黑" panose="020B0503020204020204" charset="-122"/>
            </a:endParaRPr>
          </a:p>
          <a:p>
            <a:pPr algn="l" eaLnBrk="1" hangingPunct="1">
              <a:lnSpc>
                <a:spcPct val="120000"/>
              </a:lnSpc>
            </a:pPr>
            <a:r>
              <a:rPr sz="1000" dirty="0">
                <a:solidFill>
                  <a:schemeClr val="tx1">
                    <a:lumMod val="75000"/>
                    <a:lumOff val="25000"/>
                  </a:schemeClr>
                </a:solidFill>
                <a:latin typeface="微软雅黑" panose="020B0503020204020204" charset="-122"/>
                <a:ea typeface="微软雅黑" panose="020B0503020204020204" charset="-122"/>
              </a:rPr>
              <a:t>外国人居留、就业证办理服务</a:t>
            </a:r>
            <a:endParaRPr sz="1000" dirty="0">
              <a:solidFill>
                <a:schemeClr val="tx1">
                  <a:lumMod val="75000"/>
                  <a:lumOff val="25000"/>
                </a:schemeClr>
              </a:solidFill>
              <a:latin typeface="微软雅黑" panose="020B0503020204020204" charset="-122"/>
              <a:ea typeface="微软雅黑" panose="020B0503020204020204" charset="-122"/>
            </a:endParaRPr>
          </a:p>
        </p:txBody>
      </p:sp>
      <p:sp>
        <p:nvSpPr>
          <p:cNvPr id="155" name="矩形 154"/>
          <p:cNvSpPr/>
          <p:nvPr/>
        </p:nvSpPr>
        <p:spPr>
          <a:xfrm>
            <a:off x="3704590" y="2983795"/>
            <a:ext cx="1097280" cy="275590"/>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劳务派遣服务</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156" name="矩形 24"/>
          <p:cNvSpPr/>
          <p:nvPr/>
        </p:nvSpPr>
        <p:spPr>
          <a:xfrm>
            <a:off x="3717290" y="3212395"/>
            <a:ext cx="2574925" cy="829945"/>
          </a:xfrm>
          <a:prstGeom prst="rect">
            <a:avLst/>
          </a:prstGeom>
          <a:noFill/>
          <a:ln w="9525">
            <a:noFill/>
          </a:ln>
        </p:spPr>
        <p:txBody>
          <a:bodyPr wrap="none">
            <a:spAutoFit/>
          </a:bodyPr>
          <a:lstStyle/>
          <a:p>
            <a:pPr algn="l" eaLnBrk="1" hangingPunct="1">
              <a:lnSpc>
                <a:spcPct val="120000"/>
              </a:lnSpc>
            </a:pPr>
            <a:r>
              <a:rPr lang="zh-CN" altLang="en-US" sz="1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入职/离职手续办理     员工档案管理</a:t>
            </a:r>
            <a:endParaRPr lang="zh-CN" altLang="en-US" sz="1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20000"/>
              </a:lnSpc>
            </a:pPr>
            <a:r>
              <a:rPr lang="zh-CN" altLang="en-US" sz="1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社会保险服务             工伤、劳资纠纷处理</a:t>
            </a:r>
            <a:endParaRPr lang="zh-CN" altLang="en-US" sz="1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20000"/>
              </a:lnSpc>
            </a:pPr>
            <a:r>
              <a:rPr lang="zh-CN" altLang="en-US" sz="1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招聘服务                    体检服务</a:t>
            </a:r>
            <a:endParaRPr lang="zh-CN" altLang="en-US" sz="1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20000"/>
              </a:lnSpc>
            </a:pPr>
            <a:r>
              <a:rPr lang="zh-CN" altLang="en-US" sz="1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培训与员工发展          薪酬管理服务</a:t>
            </a:r>
            <a:endParaRPr lang="zh-CN" altLang="en-US" sz="1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157" name="矩形 156"/>
          <p:cNvSpPr/>
          <p:nvPr/>
        </p:nvSpPr>
        <p:spPr>
          <a:xfrm>
            <a:off x="7610731" y="2983795"/>
            <a:ext cx="792480" cy="275590"/>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薪酬服务</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158" name="矩形 33"/>
          <p:cNvSpPr/>
          <p:nvPr/>
        </p:nvSpPr>
        <p:spPr>
          <a:xfrm>
            <a:off x="7610731" y="3212395"/>
            <a:ext cx="2200275" cy="645160"/>
          </a:xfrm>
          <a:prstGeom prst="rect">
            <a:avLst/>
          </a:prstGeom>
          <a:noFill/>
          <a:ln w="9525">
            <a:noFill/>
          </a:ln>
        </p:spPr>
        <p:txBody>
          <a:bodyPr wrap="none">
            <a:spAutoFit/>
          </a:bodyPr>
          <a:lstStyle/>
          <a:p>
            <a:pPr algn="l" eaLnBrk="1" hangingPunct="1">
              <a:lnSpc>
                <a:spcPct val="12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薪资核算服务      税务代理</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a:p>
            <a:pPr algn="l" eaLnBrk="1" hangingPunct="1">
              <a:lnSpc>
                <a:spcPct val="12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薪资电子化支付   薪资和工资单交付</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a:p>
            <a:pPr algn="l" eaLnBrk="1" hangingPunct="1">
              <a:lnSpc>
                <a:spcPct val="12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标准化及企业化报表服务</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59" name="矩形 21"/>
          <p:cNvSpPr/>
          <p:nvPr/>
        </p:nvSpPr>
        <p:spPr>
          <a:xfrm>
            <a:off x="2750820" y="5508983"/>
            <a:ext cx="1602740" cy="645160"/>
          </a:xfrm>
          <a:prstGeom prst="rect">
            <a:avLst/>
          </a:prstGeom>
          <a:noFill/>
          <a:ln w="9525">
            <a:noFill/>
          </a:ln>
        </p:spPr>
        <p:txBody>
          <a:bodyPr wrap="none">
            <a:spAutoFit/>
          </a:bodyPr>
          <a:lstStyle/>
          <a:p>
            <a:pPr algn="l" eaLnBrk="1" hangingPunct="1">
              <a:lnSpc>
                <a:spcPct val="120000"/>
              </a:lnSpc>
            </a:pPr>
            <a:r>
              <a:rPr lang="zh-CN" altLang="en-US" sz="1000" dirty="0">
                <a:solidFill>
                  <a:schemeClr val="tx1">
                    <a:lumMod val="75000"/>
                    <a:lumOff val="25000"/>
                  </a:schemeClr>
                </a:solidFill>
                <a:latin typeface="微软雅黑" panose="020B0503020204020204" charset="-122"/>
                <a:ea typeface="微软雅黑" panose="020B0503020204020204" charset="-122"/>
                <a:sym typeface="+mn-ea"/>
              </a:rPr>
              <a:t>雇主责任险    员工福利险</a:t>
            </a:r>
            <a:endParaRPr lang="zh-CN" altLang="en-US" sz="1000" dirty="0">
              <a:solidFill>
                <a:schemeClr val="tx1">
                  <a:lumMod val="75000"/>
                  <a:lumOff val="25000"/>
                </a:schemeClr>
              </a:solidFill>
              <a:latin typeface="微软雅黑" panose="020B0503020204020204" charset="-122"/>
              <a:ea typeface="微软雅黑" panose="020B0503020204020204" charset="-122"/>
              <a:sym typeface="+mn-ea"/>
            </a:endParaRPr>
          </a:p>
          <a:p>
            <a:pPr algn="l" eaLnBrk="1" hangingPunct="1">
              <a:lnSpc>
                <a:spcPct val="120000"/>
              </a:lnSpc>
            </a:pPr>
            <a:r>
              <a:rPr lang="zh-CN" altLang="en-US" sz="1000" dirty="0">
                <a:solidFill>
                  <a:schemeClr val="tx1">
                    <a:lumMod val="75000"/>
                    <a:lumOff val="25000"/>
                  </a:schemeClr>
                </a:solidFill>
                <a:latin typeface="微软雅黑" panose="020B0503020204020204" charset="-122"/>
                <a:ea typeface="微软雅黑" panose="020B0503020204020204" charset="-122"/>
                <a:sym typeface="+mn-ea"/>
              </a:rPr>
              <a:t>人身意外险    补充医疗险</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a:p>
            <a:pPr algn="l" eaLnBrk="1" hangingPunct="1">
              <a:lnSpc>
                <a:spcPct val="120000"/>
              </a:lnSpc>
            </a:pPr>
            <a:r>
              <a:rPr lang="zh-CN" altLang="en-US" sz="1000" dirty="0">
                <a:solidFill>
                  <a:schemeClr val="tx1">
                    <a:lumMod val="75000"/>
                    <a:lumOff val="25000"/>
                  </a:schemeClr>
                </a:solidFill>
                <a:latin typeface="微软雅黑" panose="020B0503020204020204" charset="-122"/>
                <a:ea typeface="微软雅黑" panose="020B0503020204020204" charset="-122"/>
                <a:sym typeface="+mn-ea"/>
              </a:rPr>
              <a:t>高端医疗险</a:t>
            </a:r>
            <a:endParaRPr lang="zh-CN" altLang="en-US" sz="1000"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160" name="矩形 159"/>
          <p:cNvSpPr/>
          <p:nvPr/>
        </p:nvSpPr>
        <p:spPr>
          <a:xfrm>
            <a:off x="2737485" y="5252134"/>
            <a:ext cx="944880" cy="275590"/>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商业险服务</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161" name="矩形 38"/>
          <p:cNvSpPr/>
          <p:nvPr/>
        </p:nvSpPr>
        <p:spPr>
          <a:xfrm>
            <a:off x="5497830" y="5508983"/>
            <a:ext cx="3183890" cy="829945"/>
          </a:xfrm>
          <a:prstGeom prst="rect">
            <a:avLst/>
          </a:prstGeom>
          <a:noFill/>
          <a:ln w="9525">
            <a:noFill/>
          </a:ln>
        </p:spPr>
        <p:txBody>
          <a:bodyPr wrap="square">
            <a:spAutoFit/>
          </a:bodyPr>
          <a:lstStyle/>
          <a:p>
            <a:pPr algn="l" eaLnBrk="1" hangingPunct="1">
              <a:lnSpc>
                <a:spcPct val="120000"/>
              </a:lnSpc>
            </a:pPr>
            <a:r>
              <a:rPr sz="1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是指企业确定对每个员工福利的投入(通常用积分形式体现)的前提下，由员工在邦芒人力福利平台上选择适合自己的福利。既控制了总体成本，又使得投入的每一分钱都效用最大化,在最大程度上提高员工满意度</a:t>
            </a:r>
            <a:r>
              <a:rPr lang="zh-CN" sz="1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a:t>
            </a:r>
            <a:endParaRPr lang="zh-CN" sz="1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62" name="矩形 161"/>
          <p:cNvSpPr/>
          <p:nvPr/>
        </p:nvSpPr>
        <p:spPr>
          <a:xfrm>
            <a:off x="5498086" y="5252134"/>
            <a:ext cx="1097280" cy="275590"/>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lang="zh-CN" altLang="en-US" sz="1200" b="1">
                <a:ln>
                  <a:noFill/>
                </a:ln>
                <a:solidFill>
                  <a:schemeClr val="tx1">
                    <a:lumMod val="75000"/>
                    <a:lumOff val="25000"/>
                  </a:schemeClr>
                </a:solidFill>
                <a:effectLst/>
                <a:uLnTx/>
                <a:uFillTx/>
                <a:latin typeface="微软雅黑" panose="020B0503020204020204" charset="-122"/>
                <a:ea typeface="微软雅黑" panose="020B0503020204020204" charset="-122"/>
                <a:sym typeface="+mn-ea"/>
              </a:rPr>
              <a:t>福利兑换平台</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sym typeface="+mn-ea"/>
            </a:endParaRPr>
          </a:p>
        </p:txBody>
      </p:sp>
      <p:sp>
        <p:nvSpPr>
          <p:cNvPr id="163" name="矩形 35"/>
          <p:cNvSpPr/>
          <p:nvPr/>
        </p:nvSpPr>
        <p:spPr>
          <a:xfrm>
            <a:off x="9044541" y="5508983"/>
            <a:ext cx="2021205" cy="460375"/>
          </a:xfrm>
          <a:prstGeom prst="rect">
            <a:avLst/>
          </a:prstGeom>
          <a:noFill/>
          <a:ln w="9525">
            <a:noFill/>
          </a:ln>
        </p:spPr>
        <p:txBody>
          <a:bodyPr wrap="none">
            <a:spAutoFit/>
          </a:bodyPr>
          <a:lstStyle/>
          <a:p>
            <a:pPr algn="l" eaLnBrk="1" hangingPunct="1">
              <a:lnSpc>
                <a:spcPct val="120000"/>
              </a:lnSpc>
            </a:pPr>
            <a:r>
              <a:rPr lang="zh-CN" altLang="en-US" sz="1000" dirty="0">
                <a:solidFill>
                  <a:schemeClr val="tx1">
                    <a:lumMod val="75000"/>
                    <a:lumOff val="25000"/>
                  </a:schemeClr>
                </a:solidFill>
                <a:latin typeface="微软雅黑" panose="020B0503020204020204" charset="-122"/>
                <a:ea typeface="微软雅黑" panose="020B0503020204020204" charset="-122"/>
                <a:sym typeface="+mn-ea"/>
              </a:rPr>
              <a:t>入职体检            职业病体检</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a:p>
            <a:pPr algn="l" eaLnBrk="1" hangingPunct="1">
              <a:lnSpc>
                <a:spcPct val="120000"/>
              </a:lnSpc>
            </a:pPr>
            <a:r>
              <a:rPr lang="zh-CN" altLang="en-US" sz="1000" dirty="0">
                <a:solidFill>
                  <a:schemeClr val="tx1">
                    <a:lumMod val="75000"/>
                    <a:lumOff val="25000"/>
                  </a:schemeClr>
                </a:solidFill>
                <a:latin typeface="微软雅黑" panose="020B0503020204020204" charset="-122"/>
                <a:ea typeface="微软雅黑" panose="020B0503020204020204" charset="-122"/>
                <a:sym typeface="+mn-ea"/>
              </a:rPr>
              <a:t>企业年度体检     个性化定制体检</a:t>
            </a:r>
            <a:endParaRPr lang="zh-CN" altLang="en-US" sz="1000"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164" name="矩形 163"/>
          <p:cNvSpPr/>
          <p:nvPr/>
        </p:nvSpPr>
        <p:spPr>
          <a:xfrm>
            <a:off x="9032165" y="5252134"/>
            <a:ext cx="1097280" cy="275590"/>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lang="zh-CN" altLang="en-US" sz="1200" b="1">
                <a:ln>
                  <a:noFill/>
                </a:ln>
                <a:solidFill>
                  <a:schemeClr val="tx1">
                    <a:lumMod val="75000"/>
                    <a:lumOff val="25000"/>
                  </a:schemeClr>
                </a:solidFill>
                <a:effectLst/>
                <a:uLnTx/>
                <a:uFillTx/>
                <a:latin typeface="微软雅黑" panose="020B0503020204020204" charset="-122"/>
                <a:ea typeface="微软雅黑" panose="020B0503020204020204" charset="-122"/>
                <a:sym typeface="+mn-ea"/>
              </a:rPr>
              <a:t>健康管理服务</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sym typeface="+mn-ea"/>
            </a:endParaRPr>
          </a:p>
        </p:txBody>
      </p:sp>
      <p:sp>
        <p:nvSpPr>
          <p:cNvPr id="165" name="矩形: 圆角 4"/>
          <p:cNvSpPr/>
          <p:nvPr/>
        </p:nvSpPr>
        <p:spPr>
          <a:xfrm>
            <a:off x="718820" y="2935605"/>
            <a:ext cx="2008505" cy="1166495"/>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矩形: 圆角 4"/>
          <p:cNvSpPr/>
          <p:nvPr/>
        </p:nvSpPr>
        <p:spPr>
          <a:xfrm>
            <a:off x="3665220" y="2938780"/>
            <a:ext cx="2627630" cy="1163320"/>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矩形: 圆角 4"/>
          <p:cNvSpPr/>
          <p:nvPr/>
        </p:nvSpPr>
        <p:spPr>
          <a:xfrm>
            <a:off x="7554595" y="2941955"/>
            <a:ext cx="2369185" cy="1099820"/>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矩形: 圆角 4"/>
          <p:cNvSpPr/>
          <p:nvPr/>
        </p:nvSpPr>
        <p:spPr>
          <a:xfrm>
            <a:off x="2727960" y="5247005"/>
            <a:ext cx="1909445" cy="907415"/>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矩形: 圆角 4"/>
          <p:cNvSpPr/>
          <p:nvPr/>
        </p:nvSpPr>
        <p:spPr>
          <a:xfrm>
            <a:off x="5469255" y="5247005"/>
            <a:ext cx="3158490" cy="1153160"/>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矩形: 圆角 4"/>
          <p:cNvSpPr/>
          <p:nvPr/>
        </p:nvSpPr>
        <p:spPr>
          <a:xfrm>
            <a:off x="9022715" y="5219065"/>
            <a:ext cx="2042795" cy="853440"/>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5" name="图片 144" descr="paiqian"/>
          <p:cNvPicPr>
            <a:picLocks noChangeAspect="1"/>
          </p:cNvPicPr>
          <p:nvPr/>
        </p:nvPicPr>
        <p:blipFill>
          <a:blip r:embed="rId7"/>
          <a:stretch>
            <a:fillRect/>
          </a:stretch>
        </p:blipFill>
        <p:spPr>
          <a:xfrm>
            <a:off x="4795520" y="4505960"/>
            <a:ext cx="299085" cy="299085"/>
          </a:xfrm>
          <a:prstGeom prst="rect">
            <a:avLst/>
          </a:prstGeom>
        </p:spPr>
      </p:pic>
      <p:pic>
        <p:nvPicPr>
          <p:cNvPr id="147" name="Picture 2" descr="C:\Users\PC\Desktop\倪嘉慧\薪酬.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142605" y="4531995"/>
            <a:ext cx="318770" cy="318770"/>
          </a:xfrm>
          <a:prstGeom prst="rect">
            <a:avLst/>
          </a:prstGeom>
          <a:noFill/>
          <a:extLst>
            <a:ext uri="{909E8E84-426E-40DD-AFC4-6F175D3DCCD1}">
              <a14:hiddenFill xmlns:a14="http://schemas.microsoft.com/office/drawing/2010/main">
                <a:solidFill>
                  <a:srgbClr val="FFFFFF"/>
                </a:solidFill>
              </a14:hiddenFill>
            </a:ext>
          </a:extLst>
        </p:spPr>
      </p:pic>
      <p:sp>
        <p:nvSpPr>
          <p:cNvPr id="20" name="矩形 19"/>
          <p:cNvSpPr/>
          <p:nvPr/>
        </p:nvSpPr>
        <p:spPr>
          <a:xfrm>
            <a:off x="2764790" y="1395095"/>
            <a:ext cx="7416165" cy="726353"/>
          </a:xfrm>
          <a:prstGeom prst="rect">
            <a:avLst/>
          </a:prstGeom>
        </p:spPr>
        <p:txBody>
          <a:bodyPr wrap="square">
            <a:spAutoFit/>
          </a:bodyPr>
          <a:lstStyle/>
          <a:p>
            <a:pPr lvl="0" defTabSz="685800">
              <a:lnSpc>
                <a:spcPct val="150000"/>
              </a:lnSpc>
              <a:spcBef>
                <a:spcPct val="0"/>
              </a:spcBef>
              <a:spcAft>
                <a:spcPct val="0"/>
              </a:spcAft>
              <a:defRPr/>
            </a:pPr>
            <a:r>
              <a:rPr lang="zh-CN" altLang="en-US" sz="1300" b="1"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r>
              <a:rPr lang="zh-CN" altLang="en-US" sz="1600" b="1"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r>
              <a:rPr lang="zh-CN" altLang="en-US" sz="1500" b="1"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人事外包</a:t>
            </a:r>
            <a:r>
              <a:rPr lang="zh-CN" altLang="en-US" sz="130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就是企业根据需求将某一项或几项人力资源管理工作或职能外包出去，交由</a:t>
            </a:r>
            <a:r>
              <a:rPr lang="zh-CN" altLang="en-US" sz="13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邦芒人力</a:t>
            </a:r>
            <a:r>
              <a:rPr lang="zh-CN" altLang="en-US" sz="130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进行管理，以降低人力成本、简化人事工作、优化用工风险、实现效率最大化。</a:t>
            </a:r>
            <a:endParaRPr lang="zh-CN" altLang="en-US" sz="130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grpSp>
        <p:nvGrpSpPr>
          <p:cNvPr id="21" name="组合 20"/>
          <p:cNvGrpSpPr/>
          <p:nvPr/>
        </p:nvGrpSpPr>
        <p:grpSpPr>
          <a:xfrm>
            <a:off x="1924685" y="1685925"/>
            <a:ext cx="492760" cy="491490"/>
            <a:chOff x="3721100" y="-804863"/>
            <a:chExt cx="722313" cy="720725"/>
          </a:xfrm>
          <a:solidFill>
            <a:srgbClr val="BE0C2B"/>
          </a:solidFill>
        </p:grpSpPr>
        <p:sp>
          <p:nvSpPr>
            <p:cNvPr id="22" name="Freeform 5"/>
            <p:cNvSpPr>
              <a:spLocks noEditPoints="1"/>
            </p:cNvSpPr>
            <p:nvPr/>
          </p:nvSpPr>
          <p:spPr bwMode="auto">
            <a:xfrm>
              <a:off x="4060825" y="-466726"/>
              <a:ext cx="241300" cy="174625"/>
            </a:xfrm>
            <a:custGeom>
              <a:avLst/>
              <a:gdLst>
                <a:gd name="T0" fmla="*/ 961 w 1104"/>
                <a:gd name="T1" fmla="*/ 565 h 792"/>
                <a:gd name="T2" fmla="*/ 121 w 1104"/>
                <a:gd name="T3" fmla="*/ 565 h 792"/>
                <a:gd name="T4" fmla="*/ 21 w 1104"/>
                <a:gd name="T5" fmla="*/ 621 h 792"/>
                <a:gd name="T6" fmla="*/ 21 w 1104"/>
                <a:gd name="T7" fmla="*/ 736 h 792"/>
                <a:gd name="T8" fmla="*/ 121 w 1104"/>
                <a:gd name="T9" fmla="*/ 792 h 792"/>
                <a:gd name="T10" fmla="*/ 961 w 1104"/>
                <a:gd name="T11" fmla="*/ 792 h 792"/>
                <a:gd name="T12" fmla="*/ 1061 w 1104"/>
                <a:gd name="T13" fmla="*/ 736 h 792"/>
                <a:gd name="T14" fmla="*/ 1061 w 1104"/>
                <a:gd name="T15" fmla="*/ 621 h 792"/>
                <a:gd name="T16" fmla="*/ 961 w 1104"/>
                <a:gd name="T17" fmla="*/ 565 h 792"/>
                <a:gd name="T18" fmla="*/ 984 w 1104"/>
                <a:gd name="T19" fmla="*/ 1 h 792"/>
                <a:gd name="T20" fmla="*/ 314 w 1104"/>
                <a:gd name="T21" fmla="*/ 1 h 792"/>
                <a:gd name="T22" fmla="*/ 214 w 1104"/>
                <a:gd name="T23" fmla="*/ 57 h 792"/>
                <a:gd name="T24" fmla="*/ 214 w 1104"/>
                <a:gd name="T25" fmla="*/ 171 h 792"/>
                <a:gd name="T26" fmla="*/ 314 w 1104"/>
                <a:gd name="T27" fmla="*/ 227 h 792"/>
                <a:gd name="T28" fmla="*/ 984 w 1104"/>
                <a:gd name="T29" fmla="*/ 227 h 792"/>
                <a:gd name="T30" fmla="*/ 1084 w 1104"/>
                <a:gd name="T31" fmla="*/ 171 h 792"/>
                <a:gd name="T32" fmla="*/ 1084 w 1104"/>
                <a:gd name="T33" fmla="*/ 57 h 792"/>
                <a:gd name="T34" fmla="*/ 984 w 1104"/>
                <a:gd name="T35" fmla="*/ 1 h 792"/>
                <a:gd name="T36" fmla="*/ 984 w 1104"/>
                <a:gd name="T37" fmla="*/ 1 h 792"/>
                <a:gd name="T38" fmla="*/ 984 w 1104"/>
                <a:gd name="T39" fmla="*/ 1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04" h="792">
                  <a:moveTo>
                    <a:pt x="961" y="565"/>
                  </a:moveTo>
                  <a:cubicBezTo>
                    <a:pt x="121" y="565"/>
                    <a:pt x="121" y="565"/>
                    <a:pt x="121" y="565"/>
                  </a:cubicBezTo>
                  <a:cubicBezTo>
                    <a:pt x="80" y="564"/>
                    <a:pt x="42" y="586"/>
                    <a:pt x="21" y="621"/>
                  </a:cubicBezTo>
                  <a:cubicBezTo>
                    <a:pt x="0" y="657"/>
                    <a:pt x="0" y="700"/>
                    <a:pt x="21" y="736"/>
                  </a:cubicBezTo>
                  <a:cubicBezTo>
                    <a:pt x="42" y="771"/>
                    <a:pt x="80" y="792"/>
                    <a:pt x="121" y="792"/>
                  </a:cubicBezTo>
                  <a:cubicBezTo>
                    <a:pt x="961" y="792"/>
                    <a:pt x="961" y="792"/>
                    <a:pt x="961" y="792"/>
                  </a:cubicBezTo>
                  <a:cubicBezTo>
                    <a:pt x="1002" y="792"/>
                    <a:pt x="1040" y="771"/>
                    <a:pt x="1061" y="736"/>
                  </a:cubicBezTo>
                  <a:cubicBezTo>
                    <a:pt x="1082" y="700"/>
                    <a:pt x="1082" y="657"/>
                    <a:pt x="1061" y="621"/>
                  </a:cubicBezTo>
                  <a:cubicBezTo>
                    <a:pt x="1040" y="586"/>
                    <a:pt x="1002" y="564"/>
                    <a:pt x="961" y="565"/>
                  </a:cubicBezTo>
                  <a:close/>
                  <a:moveTo>
                    <a:pt x="984" y="1"/>
                  </a:moveTo>
                  <a:cubicBezTo>
                    <a:pt x="314" y="1"/>
                    <a:pt x="314" y="1"/>
                    <a:pt x="314" y="1"/>
                  </a:cubicBezTo>
                  <a:cubicBezTo>
                    <a:pt x="273" y="0"/>
                    <a:pt x="235" y="21"/>
                    <a:pt x="214" y="57"/>
                  </a:cubicBezTo>
                  <a:cubicBezTo>
                    <a:pt x="194" y="92"/>
                    <a:pt x="194" y="136"/>
                    <a:pt x="214" y="171"/>
                  </a:cubicBezTo>
                  <a:cubicBezTo>
                    <a:pt x="235" y="207"/>
                    <a:pt x="273" y="228"/>
                    <a:pt x="314" y="227"/>
                  </a:cubicBezTo>
                  <a:cubicBezTo>
                    <a:pt x="984" y="227"/>
                    <a:pt x="984" y="227"/>
                    <a:pt x="984" y="227"/>
                  </a:cubicBezTo>
                  <a:cubicBezTo>
                    <a:pt x="1025" y="228"/>
                    <a:pt x="1063" y="207"/>
                    <a:pt x="1084" y="171"/>
                  </a:cubicBezTo>
                  <a:cubicBezTo>
                    <a:pt x="1104" y="136"/>
                    <a:pt x="1104" y="92"/>
                    <a:pt x="1084" y="57"/>
                  </a:cubicBezTo>
                  <a:cubicBezTo>
                    <a:pt x="1063" y="21"/>
                    <a:pt x="1025" y="0"/>
                    <a:pt x="984" y="1"/>
                  </a:cubicBezTo>
                  <a:close/>
                  <a:moveTo>
                    <a:pt x="984" y="1"/>
                  </a:moveTo>
                  <a:cubicBezTo>
                    <a:pt x="984" y="1"/>
                    <a:pt x="984" y="1"/>
                    <a:pt x="984"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6"/>
            <p:cNvSpPr>
              <a:spLocks noEditPoints="1"/>
            </p:cNvSpPr>
            <p:nvPr/>
          </p:nvSpPr>
          <p:spPr bwMode="auto">
            <a:xfrm>
              <a:off x="3871913" y="-804863"/>
              <a:ext cx="571500" cy="695325"/>
            </a:xfrm>
            <a:custGeom>
              <a:avLst/>
              <a:gdLst>
                <a:gd name="T0" fmla="*/ 1812 w 2606"/>
                <a:gd name="T1" fmla="*/ 0 h 3167"/>
                <a:gd name="T2" fmla="*/ 451 w 2606"/>
                <a:gd name="T3" fmla="*/ 0 h 3167"/>
                <a:gd name="T4" fmla="*/ 0 w 2606"/>
                <a:gd name="T5" fmla="*/ 409 h 3167"/>
                <a:gd name="T6" fmla="*/ 0 w 2606"/>
                <a:gd name="T7" fmla="*/ 664 h 3167"/>
                <a:gd name="T8" fmla="*/ 0 w 2606"/>
                <a:gd name="T9" fmla="*/ 664 h 3167"/>
                <a:gd name="T10" fmla="*/ 0 w 2606"/>
                <a:gd name="T11" fmla="*/ 818 h 3167"/>
                <a:gd name="T12" fmla="*/ 243 w 2606"/>
                <a:gd name="T13" fmla="*/ 692 h 3167"/>
                <a:gd name="T14" fmla="*/ 243 w 2606"/>
                <a:gd name="T15" fmla="*/ 449 h 3167"/>
                <a:gd name="T16" fmla="*/ 452 w 2606"/>
                <a:gd name="T17" fmla="*/ 226 h 3167"/>
                <a:gd name="T18" fmla="*/ 1586 w 2606"/>
                <a:gd name="T19" fmla="*/ 226 h 3167"/>
                <a:gd name="T20" fmla="*/ 1586 w 2606"/>
                <a:gd name="T21" fmla="*/ 681 h 3167"/>
                <a:gd name="T22" fmla="*/ 2040 w 2606"/>
                <a:gd name="T23" fmla="*/ 1131 h 3167"/>
                <a:gd name="T24" fmla="*/ 2380 w 2606"/>
                <a:gd name="T25" fmla="*/ 1131 h 3167"/>
                <a:gd name="T26" fmla="*/ 2380 w 2606"/>
                <a:gd name="T27" fmla="*/ 2714 h 3167"/>
                <a:gd name="T28" fmla="*/ 2153 w 2606"/>
                <a:gd name="T29" fmla="*/ 2940 h 3167"/>
                <a:gd name="T30" fmla="*/ 1745 w 2606"/>
                <a:gd name="T31" fmla="*/ 2940 h 3167"/>
                <a:gd name="T32" fmla="*/ 1745 w 2606"/>
                <a:gd name="T33" fmla="*/ 3012 h 3167"/>
                <a:gd name="T34" fmla="*/ 1745 w 2606"/>
                <a:gd name="T35" fmla="*/ 3167 h 3167"/>
                <a:gd name="T36" fmla="*/ 2153 w 2606"/>
                <a:gd name="T37" fmla="*/ 3167 h 3167"/>
                <a:gd name="T38" fmla="*/ 2606 w 2606"/>
                <a:gd name="T39" fmla="*/ 2714 h 3167"/>
                <a:gd name="T40" fmla="*/ 2606 w 2606"/>
                <a:gd name="T41" fmla="*/ 908 h 3167"/>
                <a:gd name="T42" fmla="*/ 1812 w 2606"/>
                <a:gd name="T43" fmla="*/ 0 h 3167"/>
                <a:gd name="T44" fmla="*/ 2039 w 2606"/>
                <a:gd name="T45" fmla="*/ 904 h 3167"/>
                <a:gd name="T46" fmla="*/ 1813 w 2606"/>
                <a:gd name="T47" fmla="*/ 567 h 3167"/>
                <a:gd name="T48" fmla="*/ 1813 w 2606"/>
                <a:gd name="T49" fmla="*/ 229 h 3167"/>
                <a:gd name="T50" fmla="*/ 2379 w 2606"/>
                <a:gd name="T51" fmla="*/ 904 h 3167"/>
                <a:gd name="T52" fmla="*/ 2039 w 2606"/>
                <a:gd name="T53" fmla="*/ 904 h 3167"/>
                <a:gd name="T54" fmla="*/ 2039 w 2606"/>
                <a:gd name="T55" fmla="*/ 904 h 3167"/>
                <a:gd name="T56" fmla="*/ 2039 w 2606"/>
                <a:gd name="T57" fmla="*/ 904 h 3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06" h="3167">
                  <a:moveTo>
                    <a:pt x="1812" y="0"/>
                  </a:moveTo>
                  <a:cubicBezTo>
                    <a:pt x="451" y="0"/>
                    <a:pt x="451" y="0"/>
                    <a:pt x="451" y="0"/>
                  </a:cubicBezTo>
                  <a:cubicBezTo>
                    <a:pt x="226" y="0"/>
                    <a:pt x="24" y="193"/>
                    <a:pt x="0" y="409"/>
                  </a:cubicBezTo>
                  <a:cubicBezTo>
                    <a:pt x="0" y="664"/>
                    <a:pt x="0" y="664"/>
                    <a:pt x="0" y="664"/>
                  </a:cubicBezTo>
                  <a:cubicBezTo>
                    <a:pt x="0" y="664"/>
                    <a:pt x="0" y="664"/>
                    <a:pt x="0" y="664"/>
                  </a:cubicBezTo>
                  <a:cubicBezTo>
                    <a:pt x="0" y="818"/>
                    <a:pt x="0" y="818"/>
                    <a:pt x="0" y="818"/>
                  </a:cubicBezTo>
                  <a:cubicBezTo>
                    <a:pt x="75" y="760"/>
                    <a:pt x="148" y="725"/>
                    <a:pt x="243" y="692"/>
                  </a:cubicBezTo>
                  <a:cubicBezTo>
                    <a:pt x="243" y="449"/>
                    <a:pt x="243" y="449"/>
                    <a:pt x="243" y="449"/>
                  </a:cubicBezTo>
                  <a:cubicBezTo>
                    <a:pt x="243" y="333"/>
                    <a:pt x="332" y="226"/>
                    <a:pt x="452" y="226"/>
                  </a:cubicBezTo>
                  <a:cubicBezTo>
                    <a:pt x="1586" y="226"/>
                    <a:pt x="1586" y="226"/>
                    <a:pt x="1586" y="226"/>
                  </a:cubicBezTo>
                  <a:cubicBezTo>
                    <a:pt x="1585" y="486"/>
                    <a:pt x="1586" y="681"/>
                    <a:pt x="1586" y="681"/>
                  </a:cubicBezTo>
                  <a:cubicBezTo>
                    <a:pt x="1586" y="916"/>
                    <a:pt x="1798" y="1131"/>
                    <a:pt x="2040" y="1131"/>
                  </a:cubicBezTo>
                  <a:cubicBezTo>
                    <a:pt x="2380" y="1131"/>
                    <a:pt x="2380" y="1131"/>
                    <a:pt x="2380" y="1131"/>
                  </a:cubicBezTo>
                  <a:cubicBezTo>
                    <a:pt x="2380" y="2714"/>
                    <a:pt x="2380" y="2714"/>
                    <a:pt x="2380" y="2714"/>
                  </a:cubicBezTo>
                  <a:cubicBezTo>
                    <a:pt x="2380" y="2829"/>
                    <a:pt x="2272" y="2940"/>
                    <a:pt x="2153" y="2940"/>
                  </a:cubicBezTo>
                  <a:cubicBezTo>
                    <a:pt x="1745" y="2940"/>
                    <a:pt x="1745" y="2940"/>
                    <a:pt x="1745" y="2940"/>
                  </a:cubicBezTo>
                  <a:cubicBezTo>
                    <a:pt x="1745" y="2986"/>
                    <a:pt x="1745" y="2985"/>
                    <a:pt x="1745" y="3012"/>
                  </a:cubicBezTo>
                  <a:cubicBezTo>
                    <a:pt x="1745" y="3167"/>
                    <a:pt x="1745" y="3167"/>
                    <a:pt x="1745" y="3167"/>
                  </a:cubicBezTo>
                  <a:cubicBezTo>
                    <a:pt x="2153" y="3167"/>
                    <a:pt x="2153" y="3167"/>
                    <a:pt x="2153" y="3167"/>
                  </a:cubicBezTo>
                  <a:cubicBezTo>
                    <a:pt x="2392" y="3167"/>
                    <a:pt x="2606" y="2947"/>
                    <a:pt x="2606" y="2714"/>
                  </a:cubicBezTo>
                  <a:cubicBezTo>
                    <a:pt x="2606" y="908"/>
                    <a:pt x="2606" y="908"/>
                    <a:pt x="2606" y="908"/>
                  </a:cubicBezTo>
                  <a:lnTo>
                    <a:pt x="1812" y="0"/>
                  </a:lnTo>
                  <a:close/>
                  <a:moveTo>
                    <a:pt x="2039" y="904"/>
                  </a:moveTo>
                  <a:cubicBezTo>
                    <a:pt x="1919" y="904"/>
                    <a:pt x="1813" y="685"/>
                    <a:pt x="1813" y="567"/>
                  </a:cubicBezTo>
                  <a:cubicBezTo>
                    <a:pt x="1813" y="229"/>
                    <a:pt x="1813" y="229"/>
                    <a:pt x="1813" y="229"/>
                  </a:cubicBezTo>
                  <a:cubicBezTo>
                    <a:pt x="2379" y="904"/>
                    <a:pt x="2379" y="904"/>
                    <a:pt x="2379" y="904"/>
                  </a:cubicBezTo>
                  <a:lnTo>
                    <a:pt x="2039" y="904"/>
                  </a:lnTo>
                  <a:close/>
                  <a:moveTo>
                    <a:pt x="2039" y="904"/>
                  </a:moveTo>
                  <a:cubicBezTo>
                    <a:pt x="2039" y="904"/>
                    <a:pt x="2039" y="904"/>
                    <a:pt x="2039" y="90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7"/>
            <p:cNvSpPr>
              <a:spLocks noEditPoints="1"/>
            </p:cNvSpPr>
            <p:nvPr/>
          </p:nvSpPr>
          <p:spPr bwMode="auto">
            <a:xfrm>
              <a:off x="3721100" y="-644526"/>
              <a:ext cx="517525" cy="560388"/>
            </a:xfrm>
            <a:custGeom>
              <a:avLst/>
              <a:gdLst>
                <a:gd name="T0" fmla="*/ 2201 w 2361"/>
                <a:gd name="T1" fmla="*/ 1991 h 2549"/>
                <a:gd name="T2" fmla="*/ 1607 w 2361"/>
                <a:gd name="T3" fmla="*/ 1662 h 2549"/>
                <a:gd name="T4" fmla="*/ 1888 w 2361"/>
                <a:gd name="T5" fmla="*/ 956 h 2549"/>
                <a:gd name="T6" fmla="*/ 1888 w 2361"/>
                <a:gd name="T7" fmla="*/ 558 h 2549"/>
                <a:gd name="T8" fmla="*/ 1185 w 2361"/>
                <a:gd name="T9" fmla="*/ 0 h 2549"/>
                <a:gd name="T10" fmla="*/ 473 w 2361"/>
                <a:gd name="T11" fmla="*/ 558 h 2549"/>
                <a:gd name="T12" fmla="*/ 473 w 2361"/>
                <a:gd name="T13" fmla="*/ 956 h 2549"/>
                <a:gd name="T14" fmla="*/ 770 w 2361"/>
                <a:gd name="T15" fmla="*/ 1661 h 2549"/>
                <a:gd name="T16" fmla="*/ 160 w 2361"/>
                <a:gd name="T17" fmla="*/ 1991 h 2549"/>
                <a:gd name="T18" fmla="*/ 1 w 2361"/>
                <a:gd name="T19" fmla="*/ 2150 h 2549"/>
                <a:gd name="T20" fmla="*/ 1 w 2361"/>
                <a:gd name="T21" fmla="*/ 2390 h 2549"/>
                <a:gd name="T22" fmla="*/ 47 w 2361"/>
                <a:gd name="T23" fmla="*/ 2502 h 2549"/>
                <a:gd name="T24" fmla="*/ 160 w 2361"/>
                <a:gd name="T25" fmla="*/ 2549 h 2549"/>
                <a:gd name="T26" fmla="*/ 2201 w 2361"/>
                <a:gd name="T27" fmla="*/ 2549 h 2549"/>
                <a:gd name="T28" fmla="*/ 2314 w 2361"/>
                <a:gd name="T29" fmla="*/ 2502 h 2549"/>
                <a:gd name="T30" fmla="*/ 2361 w 2361"/>
                <a:gd name="T31" fmla="*/ 2390 h 2549"/>
                <a:gd name="T32" fmla="*/ 2361 w 2361"/>
                <a:gd name="T33" fmla="*/ 2150 h 2549"/>
                <a:gd name="T34" fmla="*/ 2201 w 2361"/>
                <a:gd name="T35" fmla="*/ 1991 h 2549"/>
                <a:gd name="T36" fmla="*/ 189 w 2361"/>
                <a:gd name="T37" fmla="*/ 2360 h 2549"/>
                <a:gd name="T38" fmla="*/ 189 w 2361"/>
                <a:gd name="T39" fmla="*/ 2192 h 2549"/>
                <a:gd name="T40" fmla="*/ 237 w 2361"/>
                <a:gd name="T41" fmla="*/ 2163 h 2549"/>
                <a:gd name="T42" fmla="*/ 250 w 2361"/>
                <a:gd name="T43" fmla="*/ 2157 h 2549"/>
                <a:gd name="T44" fmla="*/ 859 w 2361"/>
                <a:gd name="T45" fmla="*/ 1826 h 2549"/>
                <a:gd name="T46" fmla="*/ 958 w 2361"/>
                <a:gd name="T47" fmla="*/ 1678 h 2549"/>
                <a:gd name="T48" fmla="*/ 888 w 2361"/>
                <a:gd name="T49" fmla="*/ 1514 h 2549"/>
                <a:gd name="T50" fmla="*/ 661 w 2361"/>
                <a:gd name="T51" fmla="*/ 956 h 2549"/>
                <a:gd name="T52" fmla="*/ 661 w 2361"/>
                <a:gd name="T53" fmla="*/ 558 h 2549"/>
                <a:gd name="T54" fmla="*/ 1185 w 2361"/>
                <a:gd name="T55" fmla="*/ 189 h 2549"/>
                <a:gd name="T56" fmla="*/ 1699 w 2361"/>
                <a:gd name="T57" fmla="*/ 558 h 2549"/>
                <a:gd name="T58" fmla="*/ 1699 w 2361"/>
                <a:gd name="T59" fmla="*/ 956 h 2549"/>
                <a:gd name="T60" fmla="*/ 1490 w 2361"/>
                <a:gd name="T61" fmla="*/ 1514 h 2549"/>
                <a:gd name="T62" fmla="*/ 1419 w 2361"/>
                <a:gd name="T63" fmla="*/ 1678 h 2549"/>
                <a:gd name="T64" fmla="*/ 1517 w 2361"/>
                <a:gd name="T65" fmla="*/ 1828 h 2549"/>
                <a:gd name="T66" fmla="*/ 2111 w 2361"/>
                <a:gd name="T67" fmla="*/ 2157 h 2549"/>
                <a:gd name="T68" fmla="*/ 2128 w 2361"/>
                <a:gd name="T69" fmla="*/ 2165 h 2549"/>
                <a:gd name="T70" fmla="*/ 2172 w 2361"/>
                <a:gd name="T71" fmla="*/ 2189 h 2549"/>
                <a:gd name="T72" fmla="*/ 2172 w 2361"/>
                <a:gd name="T73" fmla="*/ 2360 h 2549"/>
                <a:gd name="T74" fmla="*/ 189 w 2361"/>
                <a:gd name="T75" fmla="*/ 2360 h 2549"/>
                <a:gd name="T76" fmla="*/ 189 w 2361"/>
                <a:gd name="T77" fmla="*/ 2360 h 2549"/>
                <a:gd name="T78" fmla="*/ 189 w 2361"/>
                <a:gd name="T79" fmla="*/ 2360 h 2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1" h="2549">
                  <a:moveTo>
                    <a:pt x="2201" y="1991"/>
                  </a:moveTo>
                  <a:cubicBezTo>
                    <a:pt x="1607" y="1662"/>
                    <a:pt x="1607" y="1662"/>
                    <a:pt x="1607" y="1662"/>
                  </a:cubicBezTo>
                  <a:cubicBezTo>
                    <a:pt x="1828" y="1489"/>
                    <a:pt x="1888" y="1147"/>
                    <a:pt x="1888" y="956"/>
                  </a:cubicBezTo>
                  <a:cubicBezTo>
                    <a:pt x="1888" y="558"/>
                    <a:pt x="1888" y="558"/>
                    <a:pt x="1888" y="558"/>
                  </a:cubicBezTo>
                  <a:cubicBezTo>
                    <a:pt x="1888" y="294"/>
                    <a:pt x="1537" y="0"/>
                    <a:pt x="1185" y="0"/>
                  </a:cubicBezTo>
                  <a:cubicBezTo>
                    <a:pt x="832" y="0"/>
                    <a:pt x="473" y="294"/>
                    <a:pt x="473" y="558"/>
                  </a:cubicBezTo>
                  <a:cubicBezTo>
                    <a:pt x="473" y="956"/>
                    <a:pt x="473" y="956"/>
                    <a:pt x="473" y="956"/>
                  </a:cubicBezTo>
                  <a:cubicBezTo>
                    <a:pt x="473" y="1130"/>
                    <a:pt x="546" y="1482"/>
                    <a:pt x="770" y="1661"/>
                  </a:cubicBezTo>
                  <a:cubicBezTo>
                    <a:pt x="160" y="1991"/>
                    <a:pt x="160" y="1991"/>
                    <a:pt x="160" y="1991"/>
                  </a:cubicBezTo>
                  <a:cubicBezTo>
                    <a:pt x="160" y="1991"/>
                    <a:pt x="1" y="2062"/>
                    <a:pt x="1" y="2150"/>
                  </a:cubicBezTo>
                  <a:cubicBezTo>
                    <a:pt x="1" y="2390"/>
                    <a:pt x="1" y="2390"/>
                    <a:pt x="1" y="2390"/>
                  </a:cubicBezTo>
                  <a:cubicBezTo>
                    <a:pt x="0" y="2432"/>
                    <a:pt x="17" y="2472"/>
                    <a:pt x="47" y="2502"/>
                  </a:cubicBezTo>
                  <a:cubicBezTo>
                    <a:pt x="77" y="2532"/>
                    <a:pt x="117" y="2549"/>
                    <a:pt x="160" y="2549"/>
                  </a:cubicBezTo>
                  <a:cubicBezTo>
                    <a:pt x="2201" y="2549"/>
                    <a:pt x="2201" y="2549"/>
                    <a:pt x="2201" y="2549"/>
                  </a:cubicBezTo>
                  <a:cubicBezTo>
                    <a:pt x="2244" y="2549"/>
                    <a:pt x="2284" y="2532"/>
                    <a:pt x="2314" y="2502"/>
                  </a:cubicBezTo>
                  <a:cubicBezTo>
                    <a:pt x="2344" y="2472"/>
                    <a:pt x="2361" y="2432"/>
                    <a:pt x="2361" y="2390"/>
                  </a:cubicBezTo>
                  <a:cubicBezTo>
                    <a:pt x="2361" y="2150"/>
                    <a:pt x="2361" y="2150"/>
                    <a:pt x="2361" y="2150"/>
                  </a:cubicBezTo>
                  <a:cubicBezTo>
                    <a:pt x="2361" y="2057"/>
                    <a:pt x="2201" y="1991"/>
                    <a:pt x="2201" y="1991"/>
                  </a:cubicBezTo>
                  <a:close/>
                  <a:moveTo>
                    <a:pt x="189" y="2360"/>
                  </a:moveTo>
                  <a:cubicBezTo>
                    <a:pt x="189" y="2192"/>
                    <a:pt x="189" y="2192"/>
                    <a:pt x="189" y="2192"/>
                  </a:cubicBezTo>
                  <a:cubicBezTo>
                    <a:pt x="204" y="2181"/>
                    <a:pt x="220" y="2171"/>
                    <a:pt x="237" y="2163"/>
                  </a:cubicBezTo>
                  <a:cubicBezTo>
                    <a:pt x="241" y="2161"/>
                    <a:pt x="245" y="2159"/>
                    <a:pt x="250" y="2157"/>
                  </a:cubicBezTo>
                  <a:cubicBezTo>
                    <a:pt x="859" y="1826"/>
                    <a:pt x="859" y="1826"/>
                    <a:pt x="859" y="1826"/>
                  </a:cubicBezTo>
                  <a:cubicBezTo>
                    <a:pt x="915" y="1796"/>
                    <a:pt x="952" y="1741"/>
                    <a:pt x="958" y="1678"/>
                  </a:cubicBezTo>
                  <a:cubicBezTo>
                    <a:pt x="963" y="1615"/>
                    <a:pt x="937" y="1553"/>
                    <a:pt x="888" y="1514"/>
                  </a:cubicBezTo>
                  <a:cubicBezTo>
                    <a:pt x="729" y="1387"/>
                    <a:pt x="661" y="1106"/>
                    <a:pt x="661" y="956"/>
                  </a:cubicBezTo>
                  <a:cubicBezTo>
                    <a:pt x="661" y="558"/>
                    <a:pt x="661" y="558"/>
                    <a:pt x="661" y="558"/>
                  </a:cubicBezTo>
                  <a:cubicBezTo>
                    <a:pt x="661" y="422"/>
                    <a:pt x="917" y="189"/>
                    <a:pt x="1185" y="189"/>
                  </a:cubicBezTo>
                  <a:cubicBezTo>
                    <a:pt x="1457" y="189"/>
                    <a:pt x="1699" y="419"/>
                    <a:pt x="1699" y="558"/>
                  </a:cubicBezTo>
                  <a:cubicBezTo>
                    <a:pt x="1699" y="956"/>
                    <a:pt x="1699" y="956"/>
                    <a:pt x="1699" y="956"/>
                  </a:cubicBezTo>
                  <a:cubicBezTo>
                    <a:pt x="1699" y="1104"/>
                    <a:pt x="1653" y="1386"/>
                    <a:pt x="1490" y="1514"/>
                  </a:cubicBezTo>
                  <a:cubicBezTo>
                    <a:pt x="1440" y="1553"/>
                    <a:pt x="1414" y="1615"/>
                    <a:pt x="1419" y="1678"/>
                  </a:cubicBezTo>
                  <a:cubicBezTo>
                    <a:pt x="1424" y="1741"/>
                    <a:pt x="1461" y="1797"/>
                    <a:pt x="1517" y="1828"/>
                  </a:cubicBezTo>
                  <a:cubicBezTo>
                    <a:pt x="2111" y="2157"/>
                    <a:pt x="2111" y="2157"/>
                    <a:pt x="2111" y="2157"/>
                  </a:cubicBezTo>
                  <a:cubicBezTo>
                    <a:pt x="2116" y="2160"/>
                    <a:pt x="2123" y="2163"/>
                    <a:pt x="2128" y="2165"/>
                  </a:cubicBezTo>
                  <a:cubicBezTo>
                    <a:pt x="2144" y="2172"/>
                    <a:pt x="2158" y="2180"/>
                    <a:pt x="2172" y="2189"/>
                  </a:cubicBezTo>
                  <a:cubicBezTo>
                    <a:pt x="2172" y="2360"/>
                    <a:pt x="2172" y="2360"/>
                    <a:pt x="2172" y="2360"/>
                  </a:cubicBezTo>
                  <a:cubicBezTo>
                    <a:pt x="189" y="2360"/>
                    <a:pt x="189" y="2360"/>
                    <a:pt x="189" y="2360"/>
                  </a:cubicBezTo>
                  <a:close/>
                  <a:moveTo>
                    <a:pt x="189" y="2360"/>
                  </a:moveTo>
                  <a:cubicBezTo>
                    <a:pt x="189" y="2360"/>
                    <a:pt x="189" y="2360"/>
                    <a:pt x="189" y="23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ustDataLst>
      <p:tags r:id="rId9"/>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6" name="Oval 20"/>
          <p:cNvSpPr/>
          <p:nvPr/>
        </p:nvSpPr>
        <p:spPr>
          <a:xfrm>
            <a:off x="1363980" y="3683000"/>
            <a:ext cx="489585" cy="489585"/>
          </a:xfrm>
          <a:prstGeom prst="ellipse">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id-ID">
              <a:solidFill>
                <a:schemeClr val="tx1">
                  <a:lumMod val="65000"/>
                  <a:lumOff val="35000"/>
                </a:schemeClr>
              </a:solidFill>
              <a:latin typeface="Agency FB" panose="020B0503020202020204" pitchFamily="34" charset="0"/>
            </a:endParaRPr>
          </a:p>
        </p:txBody>
      </p:sp>
      <p:pic>
        <p:nvPicPr>
          <p:cNvPr id="15" name="图片 14"/>
          <p:cNvPicPr>
            <a:picLocks noChangeAspect="1"/>
          </p:cNvPicPr>
          <p:nvPr/>
        </p:nvPicPr>
        <p:blipFill rotWithShape="1">
          <a:blip r:embed="rId1" cstate="print">
            <a:extLst>
              <a:ext uri="{28A0092B-C50C-407E-A947-70E740481C1C}">
                <a14:useLocalDpi xmlns:a14="http://schemas.microsoft.com/office/drawing/2010/main" val="0"/>
              </a:ext>
            </a:extLst>
          </a:blip>
          <a:srcRect t="21579" b="37558"/>
          <a:stretch>
            <a:fillRect/>
          </a:stretch>
        </p:blipFill>
        <p:spPr>
          <a:xfrm>
            <a:off x="0" y="0"/>
            <a:ext cx="12192000" cy="2314575"/>
          </a:xfrm>
          <a:prstGeom prst="rect">
            <a:avLst/>
          </a:prstGeom>
        </p:spPr>
      </p:pic>
      <p:sp>
        <p:nvSpPr>
          <p:cNvPr id="16" name="矩形 15"/>
          <p:cNvSpPr/>
          <p:nvPr/>
        </p:nvSpPr>
        <p:spPr>
          <a:xfrm>
            <a:off x="-11430" y="-9525"/>
            <a:ext cx="12202795" cy="2343150"/>
          </a:xfrm>
          <a:prstGeom prst="rect">
            <a:avLst/>
          </a:prstGeom>
          <a:gradFill flip="none" rotWithShape="1">
            <a:gsLst>
              <a:gs pos="0">
                <a:srgbClr val="D61D3D">
                  <a:alpha val="85000"/>
                </a:srgbClr>
              </a:gs>
              <a:gs pos="50000">
                <a:srgbClr val="D61D3D">
                  <a:alpha val="80000"/>
                </a:srgbClr>
              </a:gs>
              <a:gs pos="100000">
                <a:srgbClr val="D61D3D">
                  <a:alpha val="7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08305" y="1114425"/>
            <a:ext cx="11376025" cy="1621790"/>
          </a:xfrm>
          <a:prstGeom prst="rect">
            <a:avLst/>
          </a:prstGeom>
          <a:solidFill>
            <a:schemeClr val="bg1">
              <a:alpha val="98000"/>
            </a:schemeClr>
          </a:solidFill>
          <a:ln>
            <a:noFill/>
          </a:ln>
          <a:effectLst>
            <a:outerShdw blurRad="50800" dist="508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5" name="图片 44" descr="邦芒人力LOGO"/>
          <p:cNvPicPr>
            <a:picLocks noChangeAspect="1"/>
          </p:cNvPicPr>
          <p:nvPr/>
        </p:nvPicPr>
        <p:blipFill>
          <a:blip r:embed="rId2"/>
          <a:stretch>
            <a:fillRect/>
          </a:stretch>
        </p:blipFill>
        <p:spPr>
          <a:xfrm>
            <a:off x="10649585" y="6048375"/>
            <a:ext cx="1265555" cy="666115"/>
          </a:xfrm>
          <a:prstGeom prst="rect">
            <a:avLst/>
          </a:prstGeom>
        </p:spPr>
      </p:pic>
      <p:sp>
        <p:nvSpPr>
          <p:cNvPr id="2" name="文本框 1"/>
          <p:cNvSpPr txBox="1"/>
          <p:nvPr/>
        </p:nvSpPr>
        <p:spPr>
          <a:xfrm>
            <a:off x="534670" y="243205"/>
            <a:ext cx="2559050"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chemeClr val="bg1"/>
                </a:solidFill>
                <a:effectLst/>
                <a:uLnTx/>
                <a:uFillTx/>
                <a:latin typeface="Arial" panose="020B0604020202020204"/>
                <a:ea typeface="微软雅黑" panose="020B0503020204020204" charset="-122"/>
                <a:sym typeface="+mn-ea"/>
              </a:rPr>
              <a:t>业务流程外包</a:t>
            </a:r>
            <a:endParaRPr lang="zh-CN" altLang="en-US" sz="2400" noProof="0" dirty="0">
              <a:ln>
                <a:noFill/>
              </a:ln>
              <a:solidFill>
                <a:schemeClr val="bg1"/>
              </a:solidFill>
              <a:effectLst/>
              <a:uLnTx/>
              <a:uFillTx/>
              <a:latin typeface="Arial" panose="020B0604020202020204"/>
              <a:ea typeface="微软雅黑" panose="020B0503020204020204" charset="-122"/>
              <a:sym typeface="+mn-ea"/>
            </a:endParaRPr>
          </a:p>
        </p:txBody>
      </p:sp>
      <p:sp>
        <p:nvSpPr>
          <p:cNvPr id="20" name="矩形 19"/>
          <p:cNvSpPr/>
          <p:nvPr/>
        </p:nvSpPr>
        <p:spPr>
          <a:xfrm>
            <a:off x="2764790" y="1395095"/>
            <a:ext cx="7416165" cy="991235"/>
          </a:xfrm>
          <a:prstGeom prst="rect">
            <a:avLst/>
          </a:prstGeom>
        </p:spPr>
        <p:txBody>
          <a:bodyPr wrap="square">
            <a:spAutoFit/>
          </a:bodyPr>
          <a:lstStyle/>
          <a:p>
            <a:pPr lvl="0" defTabSz="685800">
              <a:lnSpc>
                <a:spcPct val="150000"/>
              </a:lnSpc>
              <a:spcBef>
                <a:spcPct val="0"/>
              </a:spcBef>
              <a:spcAft>
                <a:spcPct val="0"/>
              </a:spcAft>
              <a:defRPr/>
            </a:pPr>
            <a:r>
              <a:rPr lang="zh-CN" altLang="en-US" sz="13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       </a:t>
            </a:r>
            <a:r>
              <a:rPr lang="zh-CN" altLang="en-US" sz="1300" b="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业务流程外包</a:t>
            </a:r>
            <a:r>
              <a:rPr lang="zh-CN" altLang="en-US" sz="13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是指企业把一些重复性和非核心岗位的业务流程分离出去，邦芒人力通过专业的人员管理以及规范化的操作流程，简化企业的用工程序，减少人员管理的成本，降低企业的用工风险，提高企业管理效率。</a:t>
            </a:r>
            <a:endParaRPr lang="zh-CN" altLang="en-US" sz="130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30" name="Freeform 11"/>
          <p:cNvSpPr>
            <a:spLocks noEditPoints="1"/>
          </p:cNvSpPr>
          <p:nvPr/>
        </p:nvSpPr>
        <p:spPr bwMode="auto">
          <a:xfrm>
            <a:off x="1891348" y="1664395"/>
            <a:ext cx="524713" cy="521261"/>
          </a:xfrm>
          <a:custGeom>
            <a:avLst/>
            <a:gdLst>
              <a:gd name="T0" fmla="*/ 1819 w 2881"/>
              <a:gd name="T1" fmla="*/ 1849 h 2857"/>
              <a:gd name="T2" fmla="*/ 1380 w 2881"/>
              <a:gd name="T3" fmla="*/ 1410 h 2857"/>
              <a:gd name="T4" fmla="*/ 2696 w 2881"/>
              <a:gd name="T5" fmla="*/ 446 h 2857"/>
              <a:gd name="T6" fmla="*/ 2784 w 2881"/>
              <a:gd name="T7" fmla="*/ 885 h 2857"/>
              <a:gd name="T8" fmla="*/ 1751 w 2881"/>
              <a:gd name="T9" fmla="*/ 1740 h 2857"/>
              <a:gd name="T10" fmla="*/ 1512 w 2881"/>
              <a:gd name="T11" fmla="*/ 1453 h 2857"/>
              <a:gd name="T12" fmla="*/ 1329 w 2881"/>
              <a:gd name="T13" fmla="*/ 1898 h 2857"/>
              <a:gd name="T14" fmla="*/ 1863 w 2881"/>
              <a:gd name="T15" fmla="*/ 1629 h 2857"/>
              <a:gd name="T16" fmla="*/ 2256 w 2881"/>
              <a:gd name="T17" fmla="*/ 709 h 2857"/>
              <a:gd name="T18" fmla="*/ 2696 w 2881"/>
              <a:gd name="T19" fmla="*/ 620 h 2857"/>
              <a:gd name="T20" fmla="*/ 2433 w 2881"/>
              <a:gd name="T21" fmla="*/ 532 h 2857"/>
              <a:gd name="T22" fmla="*/ 2607 w 2881"/>
              <a:gd name="T23" fmla="*/ 884 h 2857"/>
              <a:gd name="T24" fmla="*/ 2696 w 2881"/>
              <a:gd name="T25" fmla="*/ 620 h 2857"/>
              <a:gd name="T26" fmla="*/ 434 w 2881"/>
              <a:gd name="T27" fmla="*/ 2050 h 2857"/>
              <a:gd name="T28" fmla="*/ 998 w 2881"/>
              <a:gd name="T29" fmla="*/ 2174 h 2857"/>
              <a:gd name="T30" fmla="*/ 1139 w 2881"/>
              <a:gd name="T31" fmla="*/ 1801 h 2857"/>
              <a:gd name="T32" fmla="*/ 434 w 2881"/>
              <a:gd name="T33" fmla="*/ 1677 h 2857"/>
              <a:gd name="T34" fmla="*/ 1139 w 2881"/>
              <a:gd name="T35" fmla="*/ 1801 h 2857"/>
              <a:gd name="T36" fmla="*/ 1055 w 2881"/>
              <a:gd name="T37" fmla="*/ 932 h 2857"/>
              <a:gd name="T38" fmla="*/ 434 w 2881"/>
              <a:gd name="T39" fmla="*/ 1056 h 2857"/>
              <a:gd name="T40" fmla="*/ 1055 w 2881"/>
              <a:gd name="T41" fmla="*/ 1429 h 2857"/>
              <a:gd name="T42" fmla="*/ 434 w 2881"/>
              <a:gd name="T43" fmla="*/ 1304 h 2857"/>
              <a:gd name="T44" fmla="*/ 1055 w 2881"/>
              <a:gd name="T45" fmla="*/ 1429 h 2857"/>
              <a:gd name="T46" fmla="*/ 1800 w 2881"/>
              <a:gd name="T47" fmla="*/ 2174 h 2857"/>
              <a:gd name="T48" fmla="*/ 1530 w 2881"/>
              <a:gd name="T49" fmla="*/ 2050 h 2857"/>
              <a:gd name="T50" fmla="*/ 1490 w 2881"/>
              <a:gd name="T51" fmla="*/ 228 h 2857"/>
              <a:gd name="T52" fmla="*/ 1614 w 2881"/>
              <a:gd name="T53" fmla="*/ 808 h 2857"/>
              <a:gd name="T54" fmla="*/ 1682 w 2881"/>
              <a:gd name="T55" fmla="*/ 932 h 2857"/>
              <a:gd name="T56" fmla="*/ 1366 w 2881"/>
              <a:gd name="T57" fmla="*/ 684 h 2857"/>
              <a:gd name="T58" fmla="*/ 248 w 2881"/>
              <a:gd name="T59" fmla="*/ 125 h 2857"/>
              <a:gd name="T60" fmla="*/ 124 w 2881"/>
              <a:gd name="T61" fmla="*/ 2608 h 2857"/>
              <a:gd name="T62" fmla="*/ 1987 w 2881"/>
              <a:gd name="T63" fmla="*/ 2733 h 2857"/>
              <a:gd name="T64" fmla="*/ 2111 w 2881"/>
              <a:gd name="T65" fmla="*/ 1733 h 2857"/>
              <a:gd name="T66" fmla="*/ 2235 w 2881"/>
              <a:gd name="T67" fmla="*/ 2608 h 2857"/>
              <a:gd name="T68" fmla="*/ 248 w 2881"/>
              <a:gd name="T69" fmla="*/ 2857 h 2857"/>
              <a:gd name="T70" fmla="*/ 0 w 2881"/>
              <a:gd name="T71" fmla="*/ 249 h 2857"/>
              <a:gd name="T72" fmla="*/ 1450 w 2881"/>
              <a:gd name="T73" fmla="*/ 0 h 2857"/>
              <a:gd name="T74" fmla="*/ 1924 w 2881"/>
              <a:gd name="T75" fmla="*/ 691 h 2857"/>
              <a:gd name="T76" fmla="*/ 1490 w 2881"/>
              <a:gd name="T77" fmla="*/ 228 h 2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81" h="2857">
                <a:moveTo>
                  <a:pt x="2784" y="885"/>
                </a:moveTo>
                <a:cubicBezTo>
                  <a:pt x="1819" y="1849"/>
                  <a:pt x="1819" y="1849"/>
                  <a:pt x="1819" y="1849"/>
                </a:cubicBezTo>
                <a:cubicBezTo>
                  <a:pt x="1116" y="2111"/>
                  <a:pt x="1116" y="2111"/>
                  <a:pt x="1116" y="2111"/>
                </a:cubicBezTo>
                <a:cubicBezTo>
                  <a:pt x="1380" y="1410"/>
                  <a:pt x="1380" y="1410"/>
                  <a:pt x="1380" y="1410"/>
                </a:cubicBezTo>
                <a:cubicBezTo>
                  <a:pt x="2344" y="446"/>
                  <a:pt x="2344" y="446"/>
                  <a:pt x="2344" y="446"/>
                </a:cubicBezTo>
                <a:cubicBezTo>
                  <a:pt x="2442" y="349"/>
                  <a:pt x="2599" y="349"/>
                  <a:pt x="2696" y="446"/>
                </a:cubicBezTo>
                <a:cubicBezTo>
                  <a:pt x="2784" y="534"/>
                  <a:pt x="2784" y="534"/>
                  <a:pt x="2784" y="534"/>
                </a:cubicBezTo>
                <a:cubicBezTo>
                  <a:pt x="2881" y="631"/>
                  <a:pt x="2881" y="788"/>
                  <a:pt x="2784" y="885"/>
                </a:cubicBezTo>
                <a:close/>
                <a:moveTo>
                  <a:pt x="1329" y="1898"/>
                </a:moveTo>
                <a:cubicBezTo>
                  <a:pt x="1751" y="1740"/>
                  <a:pt x="1751" y="1740"/>
                  <a:pt x="1751" y="1740"/>
                </a:cubicBezTo>
                <a:cubicBezTo>
                  <a:pt x="1775" y="1717"/>
                  <a:pt x="1775" y="1717"/>
                  <a:pt x="1775" y="1717"/>
                </a:cubicBezTo>
                <a:cubicBezTo>
                  <a:pt x="1512" y="1453"/>
                  <a:pt x="1512" y="1453"/>
                  <a:pt x="1512" y="1453"/>
                </a:cubicBezTo>
                <a:cubicBezTo>
                  <a:pt x="1488" y="1477"/>
                  <a:pt x="1488" y="1477"/>
                  <a:pt x="1488" y="1477"/>
                </a:cubicBezTo>
                <a:lnTo>
                  <a:pt x="1329" y="1898"/>
                </a:lnTo>
                <a:close/>
                <a:moveTo>
                  <a:pt x="1599" y="1365"/>
                </a:moveTo>
                <a:cubicBezTo>
                  <a:pt x="1863" y="1629"/>
                  <a:pt x="1863" y="1629"/>
                  <a:pt x="1863" y="1629"/>
                </a:cubicBezTo>
                <a:cubicBezTo>
                  <a:pt x="2520" y="972"/>
                  <a:pt x="2520" y="972"/>
                  <a:pt x="2520" y="972"/>
                </a:cubicBezTo>
                <a:cubicBezTo>
                  <a:pt x="2256" y="709"/>
                  <a:pt x="2256" y="709"/>
                  <a:pt x="2256" y="709"/>
                </a:cubicBezTo>
                <a:lnTo>
                  <a:pt x="1599" y="1365"/>
                </a:lnTo>
                <a:close/>
                <a:moveTo>
                  <a:pt x="2696" y="620"/>
                </a:moveTo>
                <a:cubicBezTo>
                  <a:pt x="2609" y="532"/>
                  <a:pt x="2609" y="532"/>
                  <a:pt x="2609" y="532"/>
                </a:cubicBezTo>
                <a:cubicBezTo>
                  <a:pt x="2560" y="484"/>
                  <a:pt x="2481" y="484"/>
                  <a:pt x="2433" y="532"/>
                </a:cubicBezTo>
                <a:cubicBezTo>
                  <a:pt x="2344" y="621"/>
                  <a:pt x="2344" y="621"/>
                  <a:pt x="2344" y="621"/>
                </a:cubicBezTo>
                <a:cubicBezTo>
                  <a:pt x="2607" y="884"/>
                  <a:pt x="2607" y="884"/>
                  <a:pt x="2607" y="884"/>
                </a:cubicBezTo>
                <a:cubicBezTo>
                  <a:pt x="2696" y="795"/>
                  <a:pt x="2696" y="795"/>
                  <a:pt x="2696" y="795"/>
                </a:cubicBezTo>
                <a:cubicBezTo>
                  <a:pt x="2745" y="747"/>
                  <a:pt x="2745" y="668"/>
                  <a:pt x="2696" y="620"/>
                </a:cubicBezTo>
                <a:close/>
                <a:moveTo>
                  <a:pt x="434" y="2174"/>
                </a:moveTo>
                <a:cubicBezTo>
                  <a:pt x="434" y="2050"/>
                  <a:pt x="434" y="2050"/>
                  <a:pt x="434" y="2050"/>
                </a:cubicBezTo>
                <a:cubicBezTo>
                  <a:pt x="1045" y="2050"/>
                  <a:pt x="1045" y="2050"/>
                  <a:pt x="1045" y="2050"/>
                </a:cubicBezTo>
                <a:cubicBezTo>
                  <a:pt x="998" y="2174"/>
                  <a:pt x="998" y="2174"/>
                  <a:pt x="998" y="2174"/>
                </a:cubicBezTo>
                <a:lnTo>
                  <a:pt x="434" y="2174"/>
                </a:lnTo>
                <a:close/>
                <a:moveTo>
                  <a:pt x="1139" y="1801"/>
                </a:moveTo>
                <a:cubicBezTo>
                  <a:pt x="434" y="1801"/>
                  <a:pt x="434" y="1801"/>
                  <a:pt x="434" y="1801"/>
                </a:cubicBezTo>
                <a:cubicBezTo>
                  <a:pt x="434" y="1677"/>
                  <a:pt x="434" y="1677"/>
                  <a:pt x="434" y="1677"/>
                </a:cubicBezTo>
                <a:cubicBezTo>
                  <a:pt x="1185" y="1677"/>
                  <a:pt x="1185" y="1677"/>
                  <a:pt x="1185" y="1677"/>
                </a:cubicBezTo>
                <a:lnTo>
                  <a:pt x="1139" y="1801"/>
                </a:lnTo>
                <a:close/>
                <a:moveTo>
                  <a:pt x="434" y="932"/>
                </a:moveTo>
                <a:cubicBezTo>
                  <a:pt x="1055" y="932"/>
                  <a:pt x="1055" y="932"/>
                  <a:pt x="1055" y="932"/>
                </a:cubicBezTo>
                <a:cubicBezTo>
                  <a:pt x="1055" y="1056"/>
                  <a:pt x="1055" y="1056"/>
                  <a:pt x="1055" y="1056"/>
                </a:cubicBezTo>
                <a:cubicBezTo>
                  <a:pt x="434" y="1056"/>
                  <a:pt x="434" y="1056"/>
                  <a:pt x="434" y="1056"/>
                </a:cubicBezTo>
                <a:lnTo>
                  <a:pt x="434" y="932"/>
                </a:lnTo>
                <a:close/>
                <a:moveTo>
                  <a:pt x="1055" y="1429"/>
                </a:moveTo>
                <a:cubicBezTo>
                  <a:pt x="434" y="1429"/>
                  <a:pt x="434" y="1429"/>
                  <a:pt x="434" y="1429"/>
                </a:cubicBezTo>
                <a:cubicBezTo>
                  <a:pt x="434" y="1304"/>
                  <a:pt x="434" y="1304"/>
                  <a:pt x="434" y="1304"/>
                </a:cubicBezTo>
                <a:cubicBezTo>
                  <a:pt x="1055" y="1304"/>
                  <a:pt x="1055" y="1304"/>
                  <a:pt x="1055" y="1304"/>
                </a:cubicBezTo>
                <a:lnTo>
                  <a:pt x="1055" y="1429"/>
                </a:lnTo>
                <a:close/>
                <a:moveTo>
                  <a:pt x="1800" y="2050"/>
                </a:moveTo>
                <a:cubicBezTo>
                  <a:pt x="1800" y="2174"/>
                  <a:pt x="1800" y="2174"/>
                  <a:pt x="1800" y="2174"/>
                </a:cubicBezTo>
                <a:cubicBezTo>
                  <a:pt x="1197" y="2174"/>
                  <a:pt x="1197" y="2174"/>
                  <a:pt x="1197" y="2174"/>
                </a:cubicBezTo>
                <a:cubicBezTo>
                  <a:pt x="1530" y="2050"/>
                  <a:pt x="1530" y="2050"/>
                  <a:pt x="1530" y="2050"/>
                </a:cubicBezTo>
                <a:lnTo>
                  <a:pt x="1800" y="2050"/>
                </a:lnTo>
                <a:close/>
                <a:moveTo>
                  <a:pt x="1490" y="228"/>
                </a:moveTo>
                <a:cubicBezTo>
                  <a:pt x="1490" y="684"/>
                  <a:pt x="1490" y="684"/>
                  <a:pt x="1490" y="684"/>
                </a:cubicBezTo>
                <a:cubicBezTo>
                  <a:pt x="1490" y="752"/>
                  <a:pt x="1545" y="808"/>
                  <a:pt x="1614" y="808"/>
                </a:cubicBezTo>
                <a:cubicBezTo>
                  <a:pt x="1807" y="808"/>
                  <a:pt x="1807" y="808"/>
                  <a:pt x="1807" y="808"/>
                </a:cubicBezTo>
                <a:cubicBezTo>
                  <a:pt x="1682" y="932"/>
                  <a:pt x="1682" y="932"/>
                  <a:pt x="1682" y="932"/>
                </a:cubicBezTo>
                <a:cubicBezTo>
                  <a:pt x="1614" y="932"/>
                  <a:pt x="1614" y="932"/>
                  <a:pt x="1614" y="932"/>
                </a:cubicBezTo>
                <a:cubicBezTo>
                  <a:pt x="1477" y="932"/>
                  <a:pt x="1366" y="821"/>
                  <a:pt x="1366" y="684"/>
                </a:cubicBezTo>
                <a:cubicBezTo>
                  <a:pt x="1366" y="125"/>
                  <a:pt x="1366" y="125"/>
                  <a:pt x="1366" y="125"/>
                </a:cubicBezTo>
                <a:cubicBezTo>
                  <a:pt x="248" y="125"/>
                  <a:pt x="248" y="125"/>
                  <a:pt x="248" y="125"/>
                </a:cubicBezTo>
                <a:cubicBezTo>
                  <a:pt x="179" y="125"/>
                  <a:pt x="124" y="180"/>
                  <a:pt x="124" y="249"/>
                </a:cubicBezTo>
                <a:cubicBezTo>
                  <a:pt x="124" y="2608"/>
                  <a:pt x="124" y="2608"/>
                  <a:pt x="124" y="2608"/>
                </a:cubicBezTo>
                <a:cubicBezTo>
                  <a:pt x="124" y="2677"/>
                  <a:pt x="179" y="2733"/>
                  <a:pt x="248" y="2733"/>
                </a:cubicBezTo>
                <a:cubicBezTo>
                  <a:pt x="1987" y="2733"/>
                  <a:pt x="1987" y="2733"/>
                  <a:pt x="1987" y="2733"/>
                </a:cubicBezTo>
                <a:cubicBezTo>
                  <a:pt x="2055" y="2733"/>
                  <a:pt x="2111" y="2677"/>
                  <a:pt x="2111" y="2608"/>
                </a:cubicBezTo>
                <a:cubicBezTo>
                  <a:pt x="2111" y="1733"/>
                  <a:pt x="2111" y="1733"/>
                  <a:pt x="2111" y="1733"/>
                </a:cubicBezTo>
                <a:cubicBezTo>
                  <a:pt x="2235" y="1609"/>
                  <a:pt x="2235" y="1609"/>
                  <a:pt x="2235" y="1609"/>
                </a:cubicBezTo>
                <a:cubicBezTo>
                  <a:pt x="2235" y="2608"/>
                  <a:pt x="2235" y="2608"/>
                  <a:pt x="2235" y="2608"/>
                </a:cubicBezTo>
                <a:cubicBezTo>
                  <a:pt x="2235" y="2746"/>
                  <a:pt x="2124" y="2857"/>
                  <a:pt x="1987" y="2857"/>
                </a:cubicBezTo>
                <a:cubicBezTo>
                  <a:pt x="248" y="2857"/>
                  <a:pt x="248" y="2857"/>
                  <a:pt x="248" y="2857"/>
                </a:cubicBezTo>
                <a:cubicBezTo>
                  <a:pt x="111" y="2857"/>
                  <a:pt x="0" y="2746"/>
                  <a:pt x="0" y="2608"/>
                </a:cubicBezTo>
                <a:cubicBezTo>
                  <a:pt x="0" y="249"/>
                  <a:pt x="0" y="249"/>
                  <a:pt x="0" y="249"/>
                </a:cubicBezTo>
                <a:cubicBezTo>
                  <a:pt x="0" y="112"/>
                  <a:pt x="111" y="0"/>
                  <a:pt x="248" y="0"/>
                </a:cubicBezTo>
                <a:cubicBezTo>
                  <a:pt x="1450" y="0"/>
                  <a:pt x="1450" y="0"/>
                  <a:pt x="1450" y="0"/>
                </a:cubicBezTo>
                <a:cubicBezTo>
                  <a:pt x="2010" y="604"/>
                  <a:pt x="2010" y="604"/>
                  <a:pt x="2010" y="604"/>
                </a:cubicBezTo>
                <a:cubicBezTo>
                  <a:pt x="1924" y="691"/>
                  <a:pt x="1924" y="691"/>
                  <a:pt x="1924" y="691"/>
                </a:cubicBezTo>
                <a:lnTo>
                  <a:pt x="1490" y="228"/>
                </a:lnTo>
                <a:close/>
                <a:moveTo>
                  <a:pt x="1490" y="228"/>
                </a:moveTo>
                <a:cubicBezTo>
                  <a:pt x="1490" y="228"/>
                  <a:pt x="1490" y="228"/>
                  <a:pt x="1490" y="228"/>
                </a:cubicBezTo>
              </a:path>
            </a:pathLst>
          </a:custGeom>
          <a:solidFill>
            <a:srgbClr val="BE0C2B"/>
          </a:solidFill>
          <a:ln>
            <a:noFill/>
          </a:ln>
        </p:spPr>
        <p:txBody>
          <a:bodyPr vert="horz" wrap="square" lIns="91440" tIns="45720" rIns="91440" bIns="45720" numCol="1" anchor="t" anchorCtr="0" compatLnSpc="1"/>
          <a:lstStyle/>
          <a:p>
            <a:endParaRPr lang="zh-CN" altLang="en-US"/>
          </a:p>
        </p:txBody>
      </p:sp>
      <p:sp>
        <p:nvSpPr>
          <p:cNvPr id="32" name="矩形 31"/>
          <p:cNvSpPr/>
          <p:nvPr/>
        </p:nvSpPr>
        <p:spPr>
          <a:xfrm>
            <a:off x="1906905" y="3730625"/>
            <a:ext cx="1195070" cy="368300"/>
          </a:xfrm>
          <a:prstGeom prst="rect">
            <a:avLst/>
          </a:prstGeom>
        </p:spPr>
        <p:txBody>
          <a:bodyPr wrap="squar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rPr>
              <a:t>产线外包</a:t>
            </a:r>
            <a:endParaRPr kumimoji="0" lang="zh-CN" altLang="en-US"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endParaRPr>
          </a:p>
        </p:txBody>
      </p:sp>
      <p:sp>
        <p:nvSpPr>
          <p:cNvPr id="33" name="矩形 32"/>
          <p:cNvSpPr/>
          <p:nvPr/>
        </p:nvSpPr>
        <p:spPr>
          <a:xfrm>
            <a:off x="1127760" y="4259580"/>
            <a:ext cx="4738370" cy="1050290"/>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整体生产线或部分同类岗位的劳务外包，由专业的外包服务供应商为企业提供从依据生产线特点自行招募员工、配置员工并进行绩效管理、员工关系管理及后勤服务、员工培训与开发、产线日常管理等工作。</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p:txBody>
      </p:sp>
      <p:grpSp>
        <p:nvGrpSpPr>
          <p:cNvPr id="34" name="组合 33"/>
          <p:cNvGrpSpPr/>
          <p:nvPr/>
        </p:nvGrpSpPr>
        <p:grpSpPr>
          <a:xfrm>
            <a:off x="6235065" y="3926205"/>
            <a:ext cx="4147185" cy="1678940"/>
            <a:chOff x="11742" y="1002"/>
            <a:chExt cx="6531" cy="2644"/>
          </a:xfrm>
        </p:grpSpPr>
        <p:sp>
          <p:nvSpPr>
            <p:cNvPr id="35" name="矩形 34"/>
            <p:cNvSpPr/>
            <p:nvPr/>
          </p:nvSpPr>
          <p:spPr>
            <a:xfrm>
              <a:off x="11818" y="1002"/>
              <a:ext cx="1252" cy="434"/>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rPr>
                <a:t>服务优势</a:t>
              </a:r>
              <a:endParaRPr kumimoji="0" lang="zh-CN" altLang="en-US" sz="1200"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endParaRPr>
            </a:p>
          </p:txBody>
        </p:sp>
        <p:sp>
          <p:nvSpPr>
            <p:cNvPr id="4" name="矩形 3"/>
            <p:cNvSpPr/>
            <p:nvPr/>
          </p:nvSpPr>
          <p:spPr>
            <a:xfrm>
              <a:off x="11742" y="1436"/>
              <a:ext cx="6531" cy="2210"/>
            </a:xfrm>
            <a:prstGeom prst="rect">
              <a:avLst/>
            </a:prstGeom>
          </p:spPr>
          <p:txBody>
            <a:bodyPr wrap="none">
              <a:spAutoFit/>
            </a:bodyPr>
            <a:lstStyle/>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集中精力专注于核心技术、业务和附加值高的业务</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降低季节性、突发性生产招用人员的风险</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减少劳动争议带来的麻烦</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避免机构臃肿，提高企业综合效能</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减少企业在财力、人力上的投入，增加资本运作的回报率</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缩减管理幅度，提高企业管理效能</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p:txBody>
        </p:sp>
      </p:grpSp>
      <p:sp>
        <p:nvSpPr>
          <p:cNvPr id="5" name="Freeform 109"/>
          <p:cNvSpPr>
            <a:spLocks noEditPoints="1"/>
          </p:cNvSpPr>
          <p:nvPr/>
        </p:nvSpPr>
        <p:spPr bwMode="auto">
          <a:xfrm>
            <a:off x="1474470" y="3783965"/>
            <a:ext cx="243840" cy="237490"/>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45" name="图片 44" descr="邦芒人力LOGO"/>
          <p:cNvPicPr>
            <a:picLocks noChangeAspect="1"/>
          </p:cNvPicPr>
          <p:nvPr/>
        </p:nvPicPr>
        <p:blipFill>
          <a:blip r:embed="rId1"/>
          <a:stretch>
            <a:fillRect/>
          </a:stretch>
        </p:blipFill>
        <p:spPr>
          <a:xfrm>
            <a:off x="10649585" y="6048375"/>
            <a:ext cx="1265555" cy="666115"/>
          </a:xfrm>
          <a:prstGeom prst="rect">
            <a:avLst/>
          </a:prstGeom>
        </p:spPr>
      </p:pic>
      <p:sp>
        <p:nvSpPr>
          <p:cNvPr id="2" name="文本框 1"/>
          <p:cNvSpPr txBox="1"/>
          <p:nvPr/>
        </p:nvSpPr>
        <p:spPr>
          <a:xfrm>
            <a:off x="534670" y="243205"/>
            <a:ext cx="2559050"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rPr>
              <a:t>业务流程外包</a:t>
            </a:r>
            <a:endPar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endParaRPr>
          </a:p>
        </p:txBody>
      </p:sp>
      <p:sp>
        <p:nvSpPr>
          <p:cNvPr id="6" name="矩形 5"/>
          <p:cNvSpPr/>
          <p:nvPr/>
        </p:nvSpPr>
        <p:spPr>
          <a:xfrm>
            <a:off x="2032635" y="4610735"/>
            <a:ext cx="2009140" cy="368300"/>
          </a:xfrm>
          <a:prstGeom prst="rect">
            <a:avLst/>
          </a:prstGeom>
        </p:spPr>
        <p:txBody>
          <a:bodyPr wrap="squar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rPr>
              <a:t>金融服务外包</a:t>
            </a:r>
            <a:endParaRPr kumimoji="0" lang="zh-CN" altLang="en-US"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endParaRPr>
          </a:p>
        </p:txBody>
      </p:sp>
      <p:sp>
        <p:nvSpPr>
          <p:cNvPr id="8" name="矩形 7"/>
          <p:cNvSpPr/>
          <p:nvPr/>
        </p:nvSpPr>
        <p:spPr>
          <a:xfrm>
            <a:off x="1205865" y="5101590"/>
            <a:ext cx="5246370" cy="1050290"/>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金融机构岗位外包，金融机构业务外包（信用卡推广，营销中心，贷款, 银行厅堂、档案管理业务），为银行、证券、保险、基金、信托等金融企业提供业务流程方面的外包服务，通过非核心辅助性人力外包，优化团队配置，提升人均效能，并通过快速嫁接社会资源，实现金融产品信息的快速触达。</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p:txBody>
      </p:sp>
      <p:grpSp>
        <p:nvGrpSpPr>
          <p:cNvPr id="9" name="组合 8"/>
          <p:cNvGrpSpPr/>
          <p:nvPr/>
        </p:nvGrpSpPr>
        <p:grpSpPr>
          <a:xfrm>
            <a:off x="6744335" y="4749165"/>
            <a:ext cx="4301490" cy="1014095"/>
            <a:chOff x="11742" y="1122"/>
            <a:chExt cx="6774" cy="1597"/>
          </a:xfrm>
        </p:grpSpPr>
        <p:sp>
          <p:nvSpPr>
            <p:cNvPr id="10" name="矩形 9"/>
            <p:cNvSpPr/>
            <p:nvPr/>
          </p:nvSpPr>
          <p:spPr>
            <a:xfrm>
              <a:off x="11818" y="1122"/>
              <a:ext cx="1252" cy="434"/>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rPr>
                <a:t>服务优势</a:t>
              </a:r>
              <a:endParaRPr kumimoji="0" lang="zh-CN" altLang="en-US" sz="1200"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endParaRPr>
            </a:p>
          </p:txBody>
        </p:sp>
        <p:sp>
          <p:nvSpPr>
            <p:cNvPr id="11" name="矩形 10"/>
            <p:cNvSpPr/>
            <p:nvPr/>
          </p:nvSpPr>
          <p:spPr>
            <a:xfrm>
              <a:off x="11742" y="1556"/>
              <a:ext cx="6774" cy="1163"/>
            </a:xfrm>
            <a:prstGeom prst="rect">
              <a:avLst/>
            </a:prstGeom>
          </p:spPr>
          <p:txBody>
            <a:bodyPr wrap="none">
              <a:spAutoFit/>
            </a:bodyPr>
            <a:lstStyle/>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规避经营风险</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降低经营成本和人力成本</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解决由于劳务派遣比例限制而产生的金融机构人员管理问题</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p:txBody>
        </p:sp>
      </p:grpSp>
      <p:sp>
        <p:nvSpPr>
          <p:cNvPr id="12" name="Oval 20"/>
          <p:cNvSpPr/>
          <p:nvPr/>
        </p:nvSpPr>
        <p:spPr>
          <a:xfrm>
            <a:off x="1529080" y="4578350"/>
            <a:ext cx="489585" cy="489585"/>
          </a:xfrm>
          <a:prstGeom prst="ellipse">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id-ID">
              <a:solidFill>
                <a:schemeClr val="tx1">
                  <a:lumMod val="65000"/>
                  <a:lumOff val="35000"/>
                </a:schemeClr>
              </a:solidFill>
              <a:latin typeface="Agency FB" panose="020B0503020202020204" pitchFamily="34" charset="0"/>
            </a:endParaRPr>
          </a:p>
        </p:txBody>
      </p:sp>
      <p:pic>
        <p:nvPicPr>
          <p:cNvPr id="29" name="图片 28" descr="金融"/>
          <p:cNvPicPr>
            <a:picLocks noChangeAspect="1"/>
          </p:cNvPicPr>
          <p:nvPr/>
        </p:nvPicPr>
        <p:blipFill>
          <a:blip r:embed="rId2"/>
          <a:stretch>
            <a:fillRect/>
          </a:stretch>
        </p:blipFill>
        <p:spPr>
          <a:xfrm>
            <a:off x="1584325" y="4625340"/>
            <a:ext cx="374015" cy="374015"/>
          </a:xfrm>
          <a:prstGeom prst="rect">
            <a:avLst/>
          </a:prstGeom>
        </p:spPr>
      </p:pic>
      <p:sp>
        <p:nvSpPr>
          <p:cNvPr id="3" name="矩形 2"/>
          <p:cNvSpPr/>
          <p:nvPr/>
        </p:nvSpPr>
        <p:spPr>
          <a:xfrm>
            <a:off x="2032635" y="1160145"/>
            <a:ext cx="2009140" cy="368300"/>
          </a:xfrm>
          <a:prstGeom prst="rect">
            <a:avLst/>
          </a:prstGeom>
        </p:spPr>
        <p:txBody>
          <a:bodyPr wrap="squar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rPr>
              <a:t>项目整体外包</a:t>
            </a:r>
            <a:endParaRPr kumimoji="0" lang="zh-CN" altLang="en-US"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endParaRPr>
          </a:p>
        </p:txBody>
      </p:sp>
      <p:sp>
        <p:nvSpPr>
          <p:cNvPr id="5" name="矩形 4"/>
          <p:cNvSpPr/>
          <p:nvPr/>
        </p:nvSpPr>
        <p:spPr>
          <a:xfrm>
            <a:off x="1205865" y="1612900"/>
            <a:ext cx="5246370" cy="1050290"/>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将整个项目委托外包服务供应商进行管理，外包服务供应商从人员招募、培训、人力规划、员工关系、绩效制定及管理，薪资制定及发放到订单管理、生产达成、品质管控等一系列过程的跟踪和实施，协助企业提供整体运营效率，全方位为企业降低风险。</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p:txBody>
      </p:sp>
      <p:grpSp>
        <p:nvGrpSpPr>
          <p:cNvPr id="7" name="组合 6"/>
          <p:cNvGrpSpPr/>
          <p:nvPr/>
        </p:nvGrpSpPr>
        <p:grpSpPr>
          <a:xfrm>
            <a:off x="6684645" y="1327150"/>
            <a:ext cx="1685290" cy="1678940"/>
            <a:chOff x="11742" y="1122"/>
            <a:chExt cx="2654" cy="2644"/>
          </a:xfrm>
        </p:grpSpPr>
        <p:sp>
          <p:nvSpPr>
            <p:cNvPr id="13" name="矩形 12"/>
            <p:cNvSpPr/>
            <p:nvPr/>
          </p:nvSpPr>
          <p:spPr>
            <a:xfrm>
              <a:off x="11818" y="1122"/>
              <a:ext cx="1252" cy="434"/>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rPr>
                <a:t>服务优势</a:t>
              </a:r>
              <a:endParaRPr kumimoji="0" lang="zh-CN" altLang="en-US" sz="1200"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endParaRPr>
            </a:p>
          </p:txBody>
        </p:sp>
        <p:sp>
          <p:nvSpPr>
            <p:cNvPr id="14" name="矩形 13"/>
            <p:cNvSpPr/>
            <p:nvPr/>
          </p:nvSpPr>
          <p:spPr>
            <a:xfrm>
              <a:off x="11742" y="1556"/>
              <a:ext cx="2654" cy="2210"/>
            </a:xfrm>
            <a:prstGeom prst="rect">
              <a:avLst/>
            </a:prstGeom>
          </p:spPr>
          <p:txBody>
            <a:bodyPr wrap="none">
              <a:spAutoFit/>
            </a:bodyPr>
            <a:lstStyle/>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降低用工及管理风险</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控制人力成本</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a:p>
              <a:pPr marR="0" lvl="0" algn="l" defTabSz="685800" rtl="0" eaLnBrk="1" fontAlgn="auto" latinLnBrk="0" hangingPunct="1">
                <a:lnSpc>
                  <a:spcPct val="120000"/>
                </a:lnSpc>
                <a:spcBef>
                  <a:spcPct val="0"/>
                </a:spcBef>
                <a:spcAft>
                  <a:spcPct val="0"/>
                </a:spcAft>
                <a:buClrTx/>
                <a:buSzTx/>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推动主营业务增长</a:t>
              </a:r>
              <a:endParaRPr kumimoji="0" lang="en-US" altLang="zh-CN"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强化核心竞争力</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提升组织效率</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a:p>
              <a:pPr marR="0" lvl="0" algn="l" defTabSz="685800" rtl="0" eaLnBrk="1" fontAlgn="auto" latinLnBrk="0" hangingPunct="1">
                <a:lnSpc>
                  <a:spcPct val="120000"/>
                </a:lnSpc>
                <a:spcBef>
                  <a:spcPct val="0"/>
                </a:spcBef>
                <a:spcAft>
                  <a:spcPct val="0"/>
                </a:spcAft>
                <a:buClrTx/>
                <a:buSzTx/>
                <a:defRPr/>
              </a:pP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p:txBody>
        </p:sp>
      </p:grpSp>
      <p:sp>
        <p:nvSpPr>
          <p:cNvPr id="15" name="Oval 20"/>
          <p:cNvSpPr/>
          <p:nvPr/>
        </p:nvSpPr>
        <p:spPr>
          <a:xfrm>
            <a:off x="1517015" y="1108710"/>
            <a:ext cx="489585" cy="489585"/>
          </a:xfrm>
          <a:prstGeom prst="ellipse">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id-ID">
              <a:solidFill>
                <a:schemeClr val="tx1">
                  <a:lumMod val="65000"/>
                  <a:lumOff val="35000"/>
                </a:schemeClr>
              </a:solidFill>
              <a:latin typeface="Agency FB" panose="020B0503020202020204" pitchFamily="34" charset="0"/>
            </a:endParaRPr>
          </a:p>
        </p:txBody>
      </p:sp>
      <p:pic>
        <p:nvPicPr>
          <p:cNvPr id="19" name="图片 18" descr="项目"/>
          <p:cNvPicPr>
            <a:picLocks noChangeAspect="1"/>
          </p:cNvPicPr>
          <p:nvPr/>
        </p:nvPicPr>
        <p:blipFill>
          <a:blip r:embed="rId3"/>
          <a:stretch>
            <a:fillRect/>
          </a:stretch>
        </p:blipFill>
        <p:spPr>
          <a:xfrm>
            <a:off x="1622425" y="1206500"/>
            <a:ext cx="274955" cy="274955"/>
          </a:xfrm>
          <a:prstGeom prst="rect">
            <a:avLst/>
          </a:prstGeom>
        </p:spPr>
      </p:pic>
      <p:sp>
        <p:nvSpPr>
          <p:cNvPr id="17" name="矩形 16"/>
          <p:cNvSpPr/>
          <p:nvPr/>
        </p:nvSpPr>
        <p:spPr>
          <a:xfrm>
            <a:off x="2032635" y="2997200"/>
            <a:ext cx="2009140" cy="368300"/>
          </a:xfrm>
          <a:prstGeom prst="rect">
            <a:avLst/>
          </a:prstGeom>
        </p:spPr>
        <p:txBody>
          <a:bodyPr wrap="squar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rPr>
              <a:t>仓储物流外包</a:t>
            </a:r>
            <a:endParaRPr kumimoji="0" lang="zh-CN" altLang="en-US"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endParaRPr>
          </a:p>
        </p:txBody>
      </p:sp>
      <p:sp>
        <p:nvSpPr>
          <p:cNvPr id="18" name="矩形 17"/>
          <p:cNvSpPr/>
          <p:nvPr/>
        </p:nvSpPr>
        <p:spPr>
          <a:xfrm>
            <a:off x="1127760" y="3449955"/>
            <a:ext cx="5325110" cy="810260"/>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企业将货物和产品的存储、整理、配送等业务交由专业的外包服务供应商完成，外包服务商通过优化物流供应链管理，降低企业物流用工成本，提高综合服务质量。</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p:txBody>
      </p:sp>
      <p:grpSp>
        <p:nvGrpSpPr>
          <p:cNvPr id="20" name="组合 19"/>
          <p:cNvGrpSpPr/>
          <p:nvPr/>
        </p:nvGrpSpPr>
        <p:grpSpPr>
          <a:xfrm>
            <a:off x="6758940" y="3135630"/>
            <a:ext cx="4107180" cy="1251585"/>
            <a:chOff x="11742" y="1122"/>
            <a:chExt cx="6468" cy="1971"/>
          </a:xfrm>
        </p:grpSpPr>
        <p:sp>
          <p:nvSpPr>
            <p:cNvPr id="21" name="矩形 20"/>
            <p:cNvSpPr/>
            <p:nvPr/>
          </p:nvSpPr>
          <p:spPr>
            <a:xfrm>
              <a:off x="11818" y="1122"/>
              <a:ext cx="1252" cy="434"/>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rPr>
                <a:t>服务优势</a:t>
              </a:r>
              <a:endParaRPr kumimoji="0" lang="zh-CN" altLang="en-US" sz="1200"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endParaRPr>
            </a:p>
          </p:txBody>
        </p:sp>
        <p:sp>
          <p:nvSpPr>
            <p:cNvPr id="22" name="矩形 21"/>
            <p:cNvSpPr/>
            <p:nvPr/>
          </p:nvSpPr>
          <p:spPr>
            <a:xfrm>
              <a:off x="11742" y="1556"/>
              <a:ext cx="6468" cy="1537"/>
            </a:xfrm>
            <a:prstGeom prst="rect">
              <a:avLst/>
            </a:prstGeom>
          </p:spPr>
          <p:txBody>
            <a:bodyPr wrap="none">
              <a:spAutoFit/>
            </a:bodyPr>
            <a:lstStyle/>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实现资源的优化配置，将有限的资源集中用于发展主业</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通过提高各环节能力的利用率，实现费用节省，增加盈利</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加速商品周转，减少库存，降低经营风险</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685800" rtl="0" eaLnBrk="1" fontAlgn="auto"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rPr>
                <a:t>* 优化服务体系，提升企业形象</a:t>
              </a:r>
              <a:endParaRPr kumimoji="0" lang="zh-CN" altLang="en-US" sz="12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p:txBody>
        </p:sp>
      </p:grpSp>
      <p:sp>
        <p:nvSpPr>
          <p:cNvPr id="23" name="Oval 20"/>
          <p:cNvSpPr/>
          <p:nvPr/>
        </p:nvSpPr>
        <p:spPr>
          <a:xfrm>
            <a:off x="1543685" y="2964815"/>
            <a:ext cx="489585" cy="489585"/>
          </a:xfrm>
          <a:prstGeom prst="ellipse">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id-ID">
              <a:solidFill>
                <a:schemeClr val="tx1">
                  <a:lumMod val="65000"/>
                  <a:lumOff val="35000"/>
                </a:schemeClr>
              </a:solidFill>
              <a:latin typeface="Agency FB" panose="020B0503020202020204" pitchFamily="34" charset="0"/>
            </a:endParaRPr>
          </a:p>
        </p:txBody>
      </p:sp>
      <p:pic>
        <p:nvPicPr>
          <p:cNvPr id="24" name="图片 23" descr="物流"/>
          <p:cNvPicPr>
            <a:picLocks noChangeAspect="1"/>
          </p:cNvPicPr>
          <p:nvPr/>
        </p:nvPicPr>
        <p:blipFill>
          <a:blip r:embed="rId4"/>
          <a:stretch>
            <a:fillRect/>
          </a:stretch>
        </p:blipFill>
        <p:spPr>
          <a:xfrm>
            <a:off x="1638935" y="3037205"/>
            <a:ext cx="300355" cy="300355"/>
          </a:xfrm>
          <a:prstGeom prst="rect">
            <a:avLst/>
          </a:prstGeom>
        </p:spPr>
      </p:pic>
    </p:spTree>
    <p:custDataLst>
      <p:tags r:id="rId5"/>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1" cstate="print">
            <a:extLst>
              <a:ext uri="{28A0092B-C50C-407E-A947-70E740481C1C}">
                <a14:useLocalDpi xmlns:a14="http://schemas.microsoft.com/office/drawing/2010/main" val="0"/>
              </a:ext>
            </a:extLst>
          </a:blip>
          <a:srcRect t="21579" b="37558"/>
          <a:stretch>
            <a:fillRect/>
          </a:stretch>
        </p:blipFill>
        <p:spPr>
          <a:xfrm>
            <a:off x="0" y="0"/>
            <a:ext cx="12192000" cy="2314575"/>
          </a:xfrm>
          <a:prstGeom prst="rect">
            <a:avLst/>
          </a:prstGeom>
        </p:spPr>
      </p:pic>
      <p:sp>
        <p:nvSpPr>
          <p:cNvPr id="16" name="矩形 15"/>
          <p:cNvSpPr/>
          <p:nvPr/>
        </p:nvSpPr>
        <p:spPr>
          <a:xfrm>
            <a:off x="-11430" y="-9525"/>
            <a:ext cx="12202795" cy="2343150"/>
          </a:xfrm>
          <a:prstGeom prst="rect">
            <a:avLst/>
          </a:prstGeom>
          <a:gradFill flip="none" rotWithShape="1">
            <a:gsLst>
              <a:gs pos="0">
                <a:srgbClr val="D61D3D">
                  <a:alpha val="85000"/>
                </a:srgbClr>
              </a:gs>
              <a:gs pos="50000">
                <a:srgbClr val="D61D3D">
                  <a:alpha val="80000"/>
                </a:srgbClr>
              </a:gs>
              <a:gs pos="100000">
                <a:srgbClr val="D61D3D">
                  <a:alpha val="7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08305" y="1114425"/>
            <a:ext cx="11376025" cy="1621790"/>
          </a:xfrm>
          <a:prstGeom prst="rect">
            <a:avLst/>
          </a:prstGeom>
          <a:solidFill>
            <a:schemeClr val="bg1">
              <a:alpha val="98000"/>
            </a:schemeClr>
          </a:solidFill>
          <a:ln>
            <a:noFill/>
          </a:ln>
          <a:effectLst>
            <a:outerShdw blurRad="50800" dist="508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5" name="图片 44" descr="邦芒人力LOGO"/>
          <p:cNvPicPr>
            <a:picLocks noChangeAspect="1"/>
          </p:cNvPicPr>
          <p:nvPr/>
        </p:nvPicPr>
        <p:blipFill>
          <a:blip r:embed="rId2"/>
          <a:stretch>
            <a:fillRect/>
          </a:stretch>
        </p:blipFill>
        <p:spPr>
          <a:xfrm>
            <a:off x="10649585" y="6048375"/>
            <a:ext cx="1265555" cy="666115"/>
          </a:xfrm>
          <a:prstGeom prst="rect">
            <a:avLst/>
          </a:prstGeom>
        </p:spPr>
      </p:pic>
      <p:sp>
        <p:nvSpPr>
          <p:cNvPr id="2" name="文本框 1"/>
          <p:cNvSpPr txBox="1"/>
          <p:nvPr/>
        </p:nvSpPr>
        <p:spPr>
          <a:xfrm>
            <a:off x="534670" y="243205"/>
            <a:ext cx="290322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chemeClr val="bg1"/>
                </a:solidFill>
                <a:effectLst/>
                <a:uLnTx/>
                <a:uFillTx/>
                <a:latin typeface="Arial" panose="020B0604020202020204"/>
                <a:ea typeface="微软雅黑" panose="020B0503020204020204" charset="-122"/>
                <a:sym typeface="+mn-ea"/>
              </a:rPr>
              <a:t>灵活用工解决方案</a:t>
            </a:r>
            <a:endParaRPr lang="zh-CN" altLang="en-US" sz="2400" noProof="0" dirty="0">
              <a:ln>
                <a:noFill/>
              </a:ln>
              <a:solidFill>
                <a:schemeClr val="bg1"/>
              </a:solidFill>
              <a:effectLst/>
              <a:uLnTx/>
              <a:uFillTx/>
              <a:latin typeface="Arial" panose="020B0604020202020204"/>
              <a:ea typeface="微软雅黑" panose="020B0503020204020204" charset="-122"/>
              <a:sym typeface="+mn-ea"/>
            </a:endParaRPr>
          </a:p>
        </p:txBody>
      </p:sp>
      <p:sp>
        <p:nvSpPr>
          <p:cNvPr id="20" name="矩形 19"/>
          <p:cNvSpPr/>
          <p:nvPr/>
        </p:nvSpPr>
        <p:spPr>
          <a:xfrm>
            <a:off x="2764790" y="1480820"/>
            <a:ext cx="7818120" cy="869950"/>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ct val="0"/>
              </a:spcAft>
              <a:buClrTx/>
              <a:buSzTx/>
              <a:buFontTx/>
              <a:buNone/>
              <a:defRPr/>
            </a:pPr>
            <a:r>
              <a:rPr lang="zh-CN" altLang="en-US" sz="1300" dirty="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rPr>
              <a:t>       为企业的中短期空缺岗位提供招聘、管理、绩效考核、退回人员替换等服务，助力企业实现更有效合理的人力资源配置。</a:t>
            </a:r>
            <a:endParaRPr kumimoji="0" lang="zh-CN" altLang="en-US" sz="1300" b="0"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ctr" defTabSz="685800" rtl="0" eaLnBrk="1" fontAlgn="auto" latinLnBrk="0" hangingPunct="1">
              <a:lnSpc>
                <a:spcPct val="130000"/>
              </a:lnSpc>
              <a:spcBef>
                <a:spcPct val="0"/>
              </a:spcBef>
              <a:spcAft>
                <a:spcPct val="0"/>
              </a:spcAft>
              <a:buClrTx/>
              <a:buSzTx/>
              <a:buFontTx/>
              <a:buNone/>
              <a:defRPr/>
            </a:pPr>
            <a:r>
              <a:rPr lang="zh-CN" altLang="en-US" sz="1400" b="1" dirty="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rPr>
              <a:t>小时工   实习生   临时工  兼职   共享用工</a:t>
            </a:r>
            <a:endParaRPr lang="zh-CN" altLang="en-US" sz="1300" b="1"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p:txBody>
      </p:sp>
      <p:pic>
        <p:nvPicPr>
          <p:cNvPr id="7" name="图片 6" descr="attribute (1)"/>
          <p:cNvPicPr>
            <a:picLocks noChangeAspect="1"/>
          </p:cNvPicPr>
          <p:nvPr/>
        </p:nvPicPr>
        <p:blipFill>
          <a:blip r:embed="rId3"/>
          <a:stretch>
            <a:fillRect/>
          </a:stretch>
        </p:blipFill>
        <p:spPr>
          <a:xfrm>
            <a:off x="1861820" y="1651000"/>
            <a:ext cx="548640" cy="492125"/>
          </a:xfrm>
          <a:prstGeom prst="rect">
            <a:avLst/>
          </a:prstGeom>
        </p:spPr>
      </p:pic>
      <p:sp>
        <p:nvSpPr>
          <p:cNvPr id="23" name="MH_Other_1"/>
          <p:cNvSpPr/>
          <p:nvPr>
            <p:custDataLst>
              <p:tags r:id="rId4"/>
            </p:custDataLst>
          </p:nvPr>
        </p:nvSpPr>
        <p:spPr>
          <a:xfrm>
            <a:off x="1798320" y="4129405"/>
            <a:ext cx="908685" cy="908685"/>
          </a:xfrm>
          <a:prstGeom prst="donut">
            <a:avLst>
              <a:gd name="adj" fmla="val 11431"/>
            </a:avLst>
          </a:prstGeom>
          <a:solidFill>
            <a:srgbClr val="DB51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9600">
              <a:defRPr/>
            </a:pPr>
            <a:endParaRPr lang="zh-CN" altLang="en-US" dirty="0">
              <a:solidFill>
                <a:prstClr val="black"/>
              </a:solidFill>
              <a:latin typeface="字魂105号-简雅黑" panose="00000500000000000000" pitchFamily="2" charset="-122"/>
              <a:ea typeface="字魂105号-简雅黑" panose="00000500000000000000" pitchFamily="2" charset="-122"/>
            </a:endParaRPr>
          </a:p>
        </p:txBody>
      </p:sp>
      <p:cxnSp>
        <p:nvCxnSpPr>
          <p:cNvPr id="30" name="MH_Other_2"/>
          <p:cNvCxnSpPr/>
          <p:nvPr>
            <p:custDataLst>
              <p:tags r:id="rId5"/>
            </p:custDataLst>
          </p:nvPr>
        </p:nvCxnSpPr>
        <p:spPr>
          <a:xfrm>
            <a:off x="2959100" y="4603750"/>
            <a:ext cx="478790" cy="0"/>
          </a:xfrm>
          <a:prstGeom prst="line">
            <a:avLst/>
          </a:prstGeom>
          <a:ln w="15875">
            <a:solidFill>
              <a:srgbClr val="D53352"/>
            </a:solidFill>
            <a:prstDash val="sysDash"/>
          </a:ln>
        </p:spPr>
        <p:style>
          <a:lnRef idx="1">
            <a:schemeClr val="accent1"/>
          </a:lnRef>
          <a:fillRef idx="0">
            <a:schemeClr val="accent1"/>
          </a:fillRef>
          <a:effectRef idx="0">
            <a:schemeClr val="accent1"/>
          </a:effectRef>
          <a:fontRef idx="minor">
            <a:schemeClr val="tx1"/>
          </a:fontRef>
        </p:style>
      </p:cxnSp>
      <p:sp>
        <p:nvSpPr>
          <p:cNvPr id="31" name="MH_Other_3"/>
          <p:cNvSpPr/>
          <p:nvPr>
            <p:custDataLst>
              <p:tags r:id="rId6"/>
            </p:custDataLst>
          </p:nvPr>
        </p:nvSpPr>
        <p:spPr>
          <a:xfrm>
            <a:off x="3683635" y="4129405"/>
            <a:ext cx="908685" cy="908685"/>
          </a:xfrm>
          <a:prstGeom prst="donut">
            <a:avLst>
              <a:gd name="adj" fmla="val 11431"/>
            </a:avLst>
          </a:prstGeom>
          <a:solidFill>
            <a:srgbClr val="D5335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9600">
              <a:defRPr/>
            </a:pPr>
            <a:endParaRPr lang="zh-CN" altLang="en-US" dirty="0">
              <a:solidFill>
                <a:srgbClr val="FF6FB5"/>
              </a:solidFill>
              <a:latin typeface="字魂105号-简雅黑" panose="00000500000000000000" pitchFamily="2" charset="-122"/>
              <a:ea typeface="字魂105号-简雅黑" panose="00000500000000000000" pitchFamily="2" charset="-122"/>
            </a:endParaRPr>
          </a:p>
        </p:txBody>
      </p:sp>
      <p:cxnSp>
        <p:nvCxnSpPr>
          <p:cNvPr id="40" name="MH_Other_4"/>
          <p:cNvCxnSpPr/>
          <p:nvPr>
            <p:custDataLst>
              <p:tags r:id="rId7"/>
            </p:custDataLst>
          </p:nvPr>
        </p:nvCxnSpPr>
        <p:spPr>
          <a:xfrm>
            <a:off x="4844415" y="4603750"/>
            <a:ext cx="478790" cy="0"/>
          </a:xfrm>
          <a:prstGeom prst="line">
            <a:avLst/>
          </a:prstGeom>
          <a:ln w="15875">
            <a:solidFill>
              <a:srgbClr val="D53352"/>
            </a:solidFill>
            <a:prstDash val="sysDash"/>
          </a:ln>
        </p:spPr>
        <p:style>
          <a:lnRef idx="1">
            <a:schemeClr val="accent1"/>
          </a:lnRef>
          <a:fillRef idx="0">
            <a:schemeClr val="accent1"/>
          </a:fillRef>
          <a:effectRef idx="0">
            <a:schemeClr val="accent1"/>
          </a:effectRef>
          <a:fontRef idx="minor">
            <a:schemeClr val="tx1"/>
          </a:fontRef>
        </p:style>
      </p:cxnSp>
      <p:sp>
        <p:nvSpPr>
          <p:cNvPr id="41" name="MH_Other_5"/>
          <p:cNvSpPr/>
          <p:nvPr>
            <p:custDataLst>
              <p:tags r:id="rId8"/>
            </p:custDataLst>
          </p:nvPr>
        </p:nvSpPr>
        <p:spPr>
          <a:xfrm>
            <a:off x="5568950" y="4129405"/>
            <a:ext cx="908685" cy="908685"/>
          </a:xfrm>
          <a:prstGeom prst="donut">
            <a:avLst>
              <a:gd name="adj" fmla="val 11431"/>
            </a:avLst>
          </a:prstGeom>
          <a:solidFill>
            <a:srgbClr val="DB51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9600">
              <a:defRPr/>
            </a:pPr>
            <a:endParaRPr lang="zh-CN" altLang="en-US" dirty="0">
              <a:solidFill>
                <a:prstClr val="black"/>
              </a:solidFill>
              <a:latin typeface="字魂105号-简雅黑" panose="00000500000000000000" pitchFamily="2" charset="-122"/>
              <a:ea typeface="字魂105号-简雅黑" panose="00000500000000000000" pitchFamily="2" charset="-122"/>
            </a:endParaRPr>
          </a:p>
        </p:txBody>
      </p:sp>
      <p:cxnSp>
        <p:nvCxnSpPr>
          <p:cNvPr id="42" name="MH_Other_6"/>
          <p:cNvCxnSpPr/>
          <p:nvPr>
            <p:custDataLst>
              <p:tags r:id="rId9"/>
            </p:custDataLst>
          </p:nvPr>
        </p:nvCxnSpPr>
        <p:spPr>
          <a:xfrm>
            <a:off x="6729730" y="4603750"/>
            <a:ext cx="478790" cy="0"/>
          </a:xfrm>
          <a:prstGeom prst="line">
            <a:avLst/>
          </a:prstGeom>
          <a:ln w="15875">
            <a:solidFill>
              <a:srgbClr val="D53352"/>
            </a:solidFill>
            <a:prstDash val="sysDash"/>
          </a:ln>
        </p:spPr>
        <p:style>
          <a:lnRef idx="1">
            <a:schemeClr val="accent1"/>
          </a:lnRef>
          <a:fillRef idx="0">
            <a:schemeClr val="accent1"/>
          </a:fillRef>
          <a:effectRef idx="0">
            <a:schemeClr val="accent1"/>
          </a:effectRef>
          <a:fontRef idx="minor">
            <a:schemeClr val="tx1"/>
          </a:fontRef>
        </p:style>
      </p:cxnSp>
      <p:sp>
        <p:nvSpPr>
          <p:cNvPr id="43" name="MH_Other_7"/>
          <p:cNvSpPr/>
          <p:nvPr>
            <p:custDataLst>
              <p:tags r:id="rId10"/>
            </p:custDataLst>
          </p:nvPr>
        </p:nvSpPr>
        <p:spPr>
          <a:xfrm>
            <a:off x="7454265" y="4129405"/>
            <a:ext cx="908685" cy="908685"/>
          </a:xfrm>
          <a:prstGeom prst="donut">
            <a:avLst>
              <a:gd name="adj" fmla="val 11431"/>
            </a:avLst>
          </a:prstGeom>
          <a:solidFill>
            <a:srgbClr val="D5335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9600">
              <a:defRPr/>
            </a:pPr>
            <a:endParaRPr lang="zh-CN" altLang="en-US" dirty="0">
              <a:solidFill>
                <a:prstClr val="black"/>
              </a:solidFill>
              <a:latin typeface="字魂105号-简雅黑" panose="00000500000000000000" pitchFamily="2" charset="-122"/>
              <a:ea typeface="字魂105号-简雅黑" panose="00000500000000000000" pitchFamily="2" charset="-122"/>
            </a:endParaRPr>
          </a:p>
        </p:txBody>
      </p:sp>
      <p:sp>
        <p:nvSpPr>
          <p:cNvPr id="44" name="MH_Other_8"/>
          <p:cNvSpPr>
            <a:spLocks noChangeAspect="1"/>
          </p:cNvSpPr>
          <p:nvPr>
            <p:custDataLst>
              <p:tags r:id="rId11"/>
            </p:custDataLst>
          </p:nvPr>
        </p:nvSpPr>
        <p:spPr bwMode="auto">
          <a:xfrm>
            <a:off x="2039620" y="4370705"/>
            <a:ext cx="425450" cy="424180"/>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BE0C2B"/>
          </a:solidFill>
          <a:ln>
            <a:noFill/>
          </a:ln>
        </p:spPr>
        <p:txBody>
          <a:bodyPr anchor="ctr">
            <a:scene3d>
              <a:camera prst="orthographicFront"/>
              <a:lightRig rig="threePt" dir="t"/>
            </a:scene3d>
            <a:sp3d>
              <a:contourClr>
                <a:srgbClr val="FFFFFF"/>
              </a:contourClr>
            </a:sp3d>
          </a:bodyPr>
          <a:lstStyle/>
          <a:p>
            <a:pPr algn="ctr" defTabSz="609600">
              <a:defRPr/>
            </a:pPr>
            <a:endParaRPr lang="zh-CN" altLang="en-US" dirty="0">
              <a:solidFill>
                <a:srgbClr val="FFFFFF"/>
              </a:solidFill>
              <a:latin typeface="字魂105号-简雅黑" panose="00000500000000000000" pitchFamily="2" charset="-122"/>
              <a:ea typeface="字魂105号-简雅黑" panose="00000500000000000000" pitchFamily="2" charset="-122"/>
            </a:endParaRPr>
          </a:p>
        </p:txBody>
      </p:sp>
      <p:sp>
        <p:nvSpPr>
          <p:cNvPr id="47" name="MH_Other_9"/>
          <p:cNvSpPr>
            <a:spLocks noChangeAspect="1"/>
          </p:cNvSpPr>
          <p:nvPr>
            <p:custDataLst>
              <p:tags r:id="rId12"/>
            </p:custDataLst>
          </p:nvPr>
        </p:nvSpPr>
        <p:spPr bwMode="auto">
          <a:xfrm>
            <a:off x="3934460" y="4373880"/>
            <a:ext cx="425450" cy="41973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BE0C2B"/>
          </a:solidFill>
          <a:ln>
            <a:noFill/>
          </a:ln>
        </p:spPr>
        <p:txBody>
          <a:bodyPr anchor="ctr">
            <a:scene3d>
              <a:camera prst="orthographicFront"/>
              <a:lightRig rig="threePt" dir="t"/>
            </a:scene3d>
            <a:sp3d>
              <a:contourClr>
                <a:srgbClr val="FFFFFF"/>
              </a:contourClr>
            </a:sp3d>
          </a:bodyPr>
          <a:lstStyle/>
          <a:p>
            <a:pPr algn="ctr" defTabSz="609600">
              <a:defRPr/>
            </a:pPr>
            <a:endParaRPr lang="zh-CN" altLang="en-US" dirty="0">
              <a:solidFill>
                <a:srgbClr val="FF6FB5"/>
              </a:solidFill>
              <a:latin typeface="字魂105号-简雅黑" panose="00000500000000000000" pitchFamily="2" charset="-122"/>
              <a:ea typeface="字魂105号-简雅黑" panose="00000500000000000000" pitchFamily="2" charset="-122"/>
            </a:endParaRPr>
          </a:p>
        </p:txBody>
      </p:sp>
      <p:sp>
        <p:nvSpPr>
          <p:cNvPr id="49" name="MH_Other_10"/>
          <p:cNvSpPr>
            <a:spLocks noChangeAspect="1"/>
          </p:cNvSpPr>
          <p:nvPr>
            <p:custDataLst>
              <p:tags r:id="rId13"/>
            </p:custDataLst>
          </p:nvPr>
        </p:nvSpPr>
        <p:spPr bwMode="auto">
          <a:xfrm>
            <a:off x="5819775" y="4391660"/>
            <a:ext cx="425450" cy="384175"/>
          </a:xfrm>
          <a:custGeom>
            <a:avLst/>
            <a:gdLst>
              <a:gd name="T0" fmla="*/ 489274 w 2228850"/>
              <a:gd name="T1" fmla="*/ 1171178 h 2019300"/>
              <a:gd name="T2" fmla="*/ 683136 w 2228850"/>
              <a:gd name="T3" fmla="*/ 1519238 h 2019300"/>
              <a:gd name="T4" fmla="*/ 1056587 w 2228850"/>
              <a:gd name="T5" fmla="*/ 1377950 h 2019300"/>
              <a:gd name="T6" fmla="*/ 970559 w 2228850"/>
              <a:gd name="T7" fmla="*/ 988219 h 2019300"/>
              <a:gd name="T8" fmla="*/ 1033990 w 2228850"/>
              <a:gd name="T9" fmla="*/ 962025 h 2019300"/>
              <a:gd name="T10" fmla="*/ 1091871 w 2228850"/>
              <a:gd name="T11" fmla="*/ 1437085 h 2019300"/>
              <a:gd name="T12" fmla="*/ 629616 w 2228850"/>
              <a:gd name="T13" fmla="*/ 1562498 h 2019300"/>
              <a:gd name="T14" fmla="*/ 438529 w 2228850"/>
              <a:gd name="T15" fmla="*/ 1123950 h 2019300"/>
              <a:gd name="T16" fmla="*/ 761603 w 2228850"/>
              <a:gd name="T17" fmla="*/ 832840 h 2019300"/>
              <a:gd name="T18" fmla="*/ 421481 w 2228850"/>
              <a:gd name="T19" fmla="*/ 1071482 h 2019300"/>
              <a:gd name="T20" fmla="*/ 410369 w 2228850"/>
              <a:gd name="T21" fmla="*/ 1364523 h 2019300"/>
              <a:gd name="T22" fmla="*/ 723503 w 2228850"/>
              <a:gd name="T23" fmla="*/ 1626196 h 2019300"/>
              <a:gd name="T24" fmla="*/ 1080294 w 2228850"/>
              <a:gd name="T25" fmla="*/ 1505088 h 2019300"/>
              <a:gd name="T26" fmla="*/ 1187053 w 2228850"/>
              <a:gd name="T27" fmla="*/ 1194972 h 2019300"/>
              <a:gd name="T28" fmla="*/ 939403 w 2228850"/>
              <a:gd name="T29" fmla="*/ 861826 h 2019300"/>
              <a:gd name="T30" fmla="*/ 989013 w 2228850"/>
              <a:gd name="T31" fmla="*/ 477060 h 2019300"/>
              <a:gd name="T32" fmla="*/ 1144985 w 2228850"/>
              <a:gd name="T33" fmla="*/ 702599 h 2019300"/>
              <a:gd name="T34" fmla="*/ 1411685 w 2228850"/>
              <a:gd name="T35" fmla="*/ 749454 h 2019300"/>
              <a:gd name="T36" fmla="*/ 1373188 w 2228850"/>
              <a:gd name="T37" fmla="*/ 975390 h 2019300"/>
              <a:gd name="T38" fmla="*/ 1560116 w 2228850"/>
              <a:gd name="T39" fmla="*/ 1219194 h 2019300"/>
              <a:gd name="T40" fmla="*/ 1448991 w 2228850"/>
              <a:gd name="T41" fmla="*/ 1425673 h 2019300"/>
              <a:gd name="T42" fmla="*/ 1267222 w 2228850"/>
              <a:gd name="T43" fmla="*/ 1667095 h 2019300"/>
              <a:gd name="T44" fmla="*/ 1175544 w 2228850"/>
              <a:gd name="T45" fmla="*/ 1906134 h 2019300"/>
              <a:gd name="T46" fmla="*/ 894953 w 2228850"/>
              <a:gd name="T47" fmla="*/ 1860470 h 2019300"/>
              <a:gd name="T48" fmla="*/ 731044 w 2228850"/>
              <a:gd name="T49" fmla="*/ 2017315 h 2019300"/>
              <a:gd name="T50" fmla="*/ 570309 w 2228850"/>
              <a:gd name="T51" fmla="*/ 1831881 h 2019300"/>
              <a:gd name="T52" fmla="*/ 246459 w 2228850"/>
              <a:gd name="T53" fmla="*/ 1787805 h 2019300"/>
              <a:gd name="T54" fmla="*/ 203994 w 2228850"/>
              <a:gd name="T55" fmla="*/ 1546781 h 2019300"/>
              <a:gd name="T56" fmla="*/ 137715 w 2228850"/>
              <a:gd name="T57" fmla="*/ 1259695 h 2019300"/>
              <a:gd name="T58" fmla="*/ 29369 w 2228850"/>
              <a:gd name="T59" fmla="*/ 1034157 h 2019300"/>
              <a:gd name="T60" fmla="*/ 249634 w 2228850"/>
              <a:gd name="T61" fmla="*/ 888430 h 2019300"/>
              <a:gd name="T62" fmla="*/ 288925 w 2228850"/>
              <a:gd name="T63" fmla="*/ 622390 h 2019300"/>
              <a:gd name="T64" fmla="*/ 517128 w 2228850"/>
              <a:gd name="T65" fmla="*/ 653759 h 2019300"/>
              <a:gd name="T66" fmla="*/ 775097 w 2228850"/>
              <a:gd name="T67" fmla="*/ 462766 h 2019300"/>
              <a:gd name="T68" fmla="*/ 1636253 w 2228850"/>
              <a:gd name="T69" fmla="*/ 339029 h 2019300"/>
              <a:gd name="T70" fmla="*/ 1653303 w 2228850"/>
              <a:gd name="T71" fmla="*/ 573804 h 2019300"/>
              <a:gd name="T72" fmla="*/ 1888031 w 2228850"/>
              <a:gd name="T73" fmla="*/ 591283 h 2019300"/>
              <a:gd name="T74" fmla="*/ 1938387 w 2228850"/>
              <a:gd name="T75" fmla="*/ 361275 h 2019300"/>
              <a:gd name="T76" fmla="*/ 1832918 w 2228850"/>
              <a:gd name="T77" fmla="*/ 242894 h 2019300"/>
              <a:gd name="T78" fmla="*/ 1989536 w 2228850"/>
              <a:gd name="T79" fmla="*/ 468135 h 2019300"/>
              <a:gd name="T80" fmla="*/ 1791285 w 2228850"/>
              <a:gd name="T81" fmla="*/ 656829 h 2019300"/>
              <a:gd name="T82" fmla="*/ 1574399 w 2228850"/>
              <a:gd name="T83" fmla="*/ 489587 h 2019300"/>
              <a:gd name="T84" fmla="*/ 1708020 w 2228850"/>
              <a:gd name="T85" fmla="*/ 248853 h 2019300"/>
              <a:gd name="T86" fmla="*/ 1575304 w 2228850"/>
              <a:gd name="T87" fmla="*/ 344885 h 2019300"/>
              <a:gd name="T88" fmla="*/ 1650744 w 2228850"/>
              <a:gd name="T89" fmla="*/ 635794 h 2019300"/>
              <a:gd name="T90" fmla="*/ 1949723 w 2228850"/>
              <a:gd name="T91" fmla="*/ 603250 h 2019300"/>
              <a:gd name="T92" fmla="*/ 1960841 w 2228850"/>
              <a:gd name="T93" fmla="*/ 303213 h 2019300"/>
              <a:gd name="T94" fmla="*/ 1737698 w 2228850"/>
              <a:gd name="T95" fmla="*/ 39687 h 2019300"/>
              <a:gd name="T96" fmla="*/ 1949326 w 2228850"/>
              <a:gd name="T97" fmla="*/ 34131 h 2019300"/>
              <a:gd name="T98" fmla="*/ 2021193 w 2228850"/>
              <a:gd name="T99" fmla="*/ 167481 h 2019300"/>
              <a:gd name="T100" fmla="*/ 2207807 w 2228850"/>
              <a:gd name="T101" fmla="*/ 295275 h 2019300"/>
              <a:gd name="T102" fmla="*/ 2145072 w 2228850"/>
              <a:gd name="T103" fmla="*/ 494904 h 2019300"/>
              <a:gd name="T104" fmla="*/ 2146661 w 2228850"/>
              <a:gd name="T105" fmla="*/ 713979 h 2019300"/>
              <a:gd name="T106" fmla="*/ 1938606 w 2228850"/>
              <a:gd name="T107" fmla="*/ 781447 h 2019300"/>
              <a:gd name="T108" fmla="*/ 1834182 w 2228850"/>
              <a:gd name="T109" fmla="*/ 887413 h 2019300"/>
              <a:gd name="T110" fmla="*/ 1618186 w 2228850"/>
              <a:gd name="T111" fmla="*/ 854076 h 2019300"/>
              <a:gd name="T112" fmla="*/ 1542349 w 2228850"/>
              <a:gd name="T113" fmla="*/ 733822 h 2019300"/>
              <a:gd name="T114" fmla="*/ 1362882 w 2228850"/>
              <a:gd name="T115" fmla="*/ 615157 h 2019300"/>
              <a:gd name="T116" fmla="*/ 1414895 w 2228850"/>
              <a:gd name="T117" fmla="*/ 452835 h 2019300"/>
              <a:gd name="T118" fmla="*/ 1395837 w 2228850"/>
              <a:gd name="T119" fmla="*/ 209947 h 2019300"/>
              <a:gd name="T120" fmla="*/ 1619377 w 2228850"/>
              <a:gd name="T121" fmla="*/ 118269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28850" h="2019300">
                <a:moveTo>
                  <a:pt x="788194" y="927497"/>
                </a:moveTo>
                <a:lnTo>
                  <a:pt x="772732" y="927894"/>
                </a:lnTo>
                <a:lnTo>
                  <a:pt x="756875" y="929085"/>
                </a:lnTo>
                <a:lnTo>
                  <a:pt x="741810" y="931069"/>
                </a:lnTo>
                <a:lnTo>
                  <a:pt x="726745" y="933847"/>
                </a:lnTo>
                <a:lnTo>
                  <a:pt x="711680" y="937022"/>
                </a:lnTo>
                <a:lnTo>
                  <a:pt x="697408" y="940991"/>
                </a:lnTo>
                <a:lnTo>
                  <a:pt x="683136" y="945753"/>
                </a:lnTo>
                <a:lnTo>
                  <a:pt x="669260" y="951706"/>
                </a:lnTo>
                <a:lnTo>
                  <a:pt x="655781" y="957660"/>
                </a:lnTo>
                <a:lnTo>
                  <a:pt x="642698" y="964406"/>
                </a:lnTo>
                <a:lnTo>
                  <a:pt x="630012" y="971947"/>
                </a:lnTo>
                <a:lnTo>
                  <a:pt x="617326" y="979488"/>
                </a:lnTo>
                <a:lnTo>
                  <a:pt x="605432" y="988219"/>
                </a:lnTo>
                <a:lnTo>
                  <a:pt x="593936" y="997347"/>
                </a:lnTo>
                <a:lnTo>
                  <a:pt x="583232" y="1006872"/>
                </a:lnTo>
                <a:lnTo>
                  <a:pt x="572131" y="1016794"/>
                </a:lnTo>
                <a:lnTo>
                  <a:pt x="562220" y="1027510"/>
                </a:lnTo>
                <a:lnTo>
                  <a:pt x="552705" y="1038622"/>
                </a:lnTo>
                <a:lnTo>
                  <a:pt x="543587" y="1050132"/>
                </a:lnTo>
                <a:lnTo>
                  <a:pt x="535262" y="1062038"/>
                </a:lnTo>
                <a:lnTo>
                  <a:pt x="526936" y="1074341"/>
                </a:lnTo>
                <a:lnTo>
                  <a:pt x="519800" y="1087438"/>
                </a:lnTo>
                <a:lnTo>
                  <a:pt x="513061" y="1100535"/>
                </a:lnTo>
                <a:lnTo>
                  <a:pt x="507114" y="1114028"/>
                </a:lnTo>
                <a:lnTo>
                  <a:pt x="501564" y="1127522"/>
                </a:lnTo>
                <a:lnTo>
                  <a:pt x="496806" y="1142207"/>
                </a:lnTo>
                <a:lnTo>
                  <a:pt x="492842" y="1156494"/>
                </a:lnTo>
                <a:lnTo>
                  <a:pt x="489274" y="1171178"/>
                </a:lnTo>
                <a:lnTo>
                  <a:pt x="486499" y="1186260"/>
                </a:lnTo>
                <a:lnTo>
                  <a:pt x="484517" y="1201341"/>
                </a:lnTo>
                <a:lnTo>
                  <a:pt x="483327" y="1216819"/>
                </a:lnTo>
                <a:lnTo>
                  <a:pt x="482931" y="1232694"/>
                </a:lnTo>
                <a:lnTo>
                  <a:pt x="483327" y="1248172"/>
                </a:lnTo>
                <a:lnTo>
                  <a:pt x="484517" y="1263650"/>
                </a:lnTo>
                <a:lnTo>
                  <a:pt x="486499" y="1279129"/>
                </a:lnTo>
                <a:lnTo>
                  <a:pt x="489274" y="1294210"/>
                </a:lnTo>
                <a:lnTo>
                  <a:pt x="492842" y="1308894"/>
                </a:lnTo>
                <a:lnTo>
                  <a:pt x="496806" y="1323579"/>
                </a:lnTo>
                <a:lnTo>
                  <a:pt x="501564" y="1337469"/>
                </a:lnTo>
                <a:lnTo>
                  <a:pt x="507114" y="1351360"/>
                </a:lnTo>
                <a:lnTo>
                  <a:pt x="513061" y="1365250"/>
                </a:lnTo>
                <a:lnTo>
                  <a:pt x="519800" y="1377950"/>
                </a:lnTo>
                <a:lnTo>
                  <a:pt x="526936" y="1390650"/>
                </a:lnTo>
                <a:lnTo>
                  <a:pt x="535262" y="1402954"/>
                </a:lnTo>
                <a:lnTo>
                  <a:pt x="543587" y="1415257"/>
                </a:lnTo>
                <a:lnTo>
                  <a:pt x="552705" y="1426766"/>
                </a:lnTo>
                <a:lnTo>
                  <a:pt x="562220" y="1437879"/>
                </a:lnTo>
                <a:lnTo>
                  <a:pt x="572131" y="1448197"/>
                </a:lnTo>
                <a:lnTo>
                  <a:pt x="583232" y="1458516"/>
                </a:lnTo>
                <a:lnTo>
                  <a:pt x="593936" y="1468041"/>
                </a:lnTo>
                <a:lnTo>
                  <a:pt x="605432" y="1477169"/>
                </a:lnTo>
                <a:lnTo>
                  <a:pt x="617326" y="1485504"/>
                </a:lnTo>
                <a:lnTo>
                  <a:pt x="630012" y="1493441"/>
                </a:lnTo>
                <a:lnTo>
                  <a:pt x="642698" y="1500585"/>
                </a:lnTo>
                <a:lnTo>
                  <a:pt x="655781" y="1507729"/>
                </a:lnTo>
                <a:lnTo>
                  <a:pt x="669260" y="1513682"/>
                </a:lnTo>
                <a:lnTo>
                  <a:pt x="683136" y="1519238"/>
                </a:lnTo>
                <a:lnTo>
                  <a:pt x="697408" y="1524001"/>
                </a:lnTo>
                <a:lnTo>
                  <a:pt x="711680" y="1527969"/>
                </a:lnTo>
                <a:lnTo>
                  <a:pt x="726745" y="1531541"/>
                </a:lnTo>
                <a:lnTo>
                  <a:pt x="741810" y="1534319"/>
                </a:lnTo>
                <a:lnTo>
                  <a:pt x="756875" y="1536304"/>
                </a:lnTo>
                <a:lnTo>
                  <a:pt x="772732" y="1537494"/>
                </a:lnTo>
                <a:lnTo>
                  <a:pt x="788194" y="1537891"/>
                </a:lnTo>
                <a:lnTo>
                  <a:pt x="803655" y="1537494"/>
                </a:lnTo>
                <a:lnTo>
                  <a:pt x="819513" y="1536304"/>
                </a:lnTo>
                <a:lnTo>
                  <a:pt x="834578" y="1534319"/>
                </a:lnTo>
                <a:lnTo>
                  <a:pt x="849643" y="1531541"/>
                </a:lnTo>
                <a:lnTo>
                  <a:pt x="864708" y="1527969"/>
                </a:lnTo>
                <a:lnTo>
                  <a:pt x="878980" y="1524001"/>
                </a:lnTo>
                <a:lnTo>
                  <a:pt x="892855" y="1519238"/>
                </a:lnTo>
                <a:lnTo>
                  <a:pt x="907127" y="1513682"/>
                </a:lnTo>
                <a:lnTo>
                  <a:pt x="920606" y="1507729"/>
                </a:lnTo>
                <a:lnTo>
                  <a:pt x="933689" y="1500585"/>
                </a:lnTo>
                <a:lnTo>
                  <a:pt x="946772" y="1493441"/>
                </a:lnTo>
                <a:lnTo>
                  <a:pt x="958665" y="1485504"/>
                </a:lnTo>
                <a:lnTo>
                  <a:pt x="970559" y="1477169"/>
                </a:lnTo>
                <a:lnTo>
                  <a:pt x="982056" y="1468041"/>
                </a:lnTo>
                <a:lnTo>
                  <a:pt x="993552" y="1458516"/>
                </a:lnTo>
                <a:lnTo>
                  <a:pt x="1003860" y="1448197"/>
                </a:lnTo>
                <a:lnTo>
                  <a:pt x="1014168" y="1437879"/>
                </a:lnTo>
                <a:lnTo>
                  <a:pt x="1023682" y="1426766"/>
                </a:lnTo>
                <a:lnTo>
                  <a:pt x="1032404" y="1415257"/>
                </a:lnTo>
                <a:lnTo>
                  <a:pt x="1041522" y="1402954"/>
                </a:lnTo>
                <a:lnTo>
                  <a:pt x="1049055" y="1390650"/>
                </a:lnTo>
                <a:lnTo>
                  <a:pt x="1056587" y="1377950"/>
                </a:lnTo>
                <a:lnTo>
                  <a:pt x="1063327" y="1365250"/>
                </a:lnTo>
                <a:lnTo>
                  <a:pt x="1069273" y="1351360"/>
                </a:lnTo>
                <a:lnTo>
                  <a:pt x="1074824" y="1337469"/>
                </a:lnTo>
                <a:lnTo>
                  <a:pt x="1079581" y="1323579"/>
                </a:lnTo>
                <a:lnTo>
                  <a:pt x="1083942" y="1308894"/>
                </a:lnTo>
                <a:lnTo>
                  <a:pt x="1087510" y="1294210"/>
                </a:lnTo>
                <a:lnTo>
                  <a:pt x="1089889" y="1279129"/>
                </a:lnTo>
                <a:lnTo>
                  <a:pt x="1091871" y="1263650"/>
                </a:lnTo>
                <a:lnTo>
                  <a:pt x="1093060" y="1248172"/>
                </a:lnTo>
                <a:lnTo>
                  <a:pt x="1093457" y="1232694"/>
                </a:lnTo>
                <a:lnTo>
                  <a:pt x="1093060" y="1216819"/>
                </a:lnTo>
                <a:lnTo>
                  <a:pt x="1091871" y="1201341"/>
                </a:lnTo>
                <a:lnTo>
                  <a:pt x="1089889" y="1186260"/>
                </a:lnTo>
                <a:lnTo>
                  <a:pt x="1087510" y="1171178"/>
                </a:lnTo>
                <a:lnTo>
                  <a:pt x="1083942" y="1156494"/>
                </a:lnTo>
                <a:lnTo>
                  <a:pt x="1079581" y="1142207"/>
                </a:lnTo>
                <a:lnTo>
                  <a:pt x="1074824" y="1127522"/>
                </a:lnTo>
                <a:lnTo>
                  <a:pt x="1069273" y="1114028"/>
                </a:lnTo>
                <a:lnTo>
                  <a:pt x="1063327" y="1100535"/>
                </a:lnTo>
                <a:lnTo>
                  <a:pt x="1056587" y="1087438"/>
                </a:lnTo>
                <a:lnTo>
                  <a:pt x="1049055" y="1074341"/>
                </a:lnTo>
                <a:lnTo>
                  <a:pt x="1041522" y="1062038"/>
                </a:lnTo>
                <a:lnTo>
                  <a:pt x="1032404" y="1050132"/>
                </a:lnTo>
                <a:lnTo>
                  <a:pt x="1023682" y="1038622"/>
                </a:lnTo>
                <a:lnTo>
                  <a:pt x="1014168" y="1027510"/>
                </a:lnTo>
                <a:lnTo>
                  <a:pt x="1003860" y="1016794"/>
                </a:lnTo>
                <a:lnTo>
                  <a:pt x="993552" y="1006872"/>
                </a:lnTo>
                <a:lnTo>
                  <a:pt x="982056" y="997347"/>
                </a:lnTo>
                <a:lnTo>
                  <a:pt x="970559" y="988219"/>
                </a:lnTo>
                <a:lnTo>
                  <a:pt x="958665" y="979488"/>
                </a:lnTo>
                <a:lnTo>
                  <a:pt x="946772" y="971947"/>
                </a:lnTo>
                <a:lnTo>
                  <a:pt x="933689" y="964406"/>
                </a:lnTo>
                <a:lnTo>
                  <a:pt x="920606" y="957660"/>
                </a:lnTo>
                <a:lnTo>
                  <a:pt x="907127" y="951706"/>
                </a:lnTo>
                <a:lnTo>
                  <a:pt x="892855" y="945753"/>
                </a:lnTo>
                <a:lnTo>
                  <a:pt x="878980" y="940991"/>
                </a:lnTo>
                <a:lnTo>
                  <a:pt x="864708" y="937022"/>
                </a:lnTo>
                <a:lnTo>
                  <a:pt x="849643" y="933847"/>
                </a:lnTo>
                <a:lnTo>
                  <a:pt x="834578" y="931069"/>
                </a:lnTo>
                <a:lnTo>
                  <a:pt x="819513" y="929085"/>
                </a:lnTo>
                <a:lnTo>
                  <a:pt x="803655" y="927894"/>
                </a:lnTo>
                <a:lnTo>
                  <a:pt x="788194" y="927497"/>
                </a:lnTo>
                <a:close/>
                <a:moveTo>
                  <a:pt x="788194" y="866775"/>
                </a:moveTo>
                <a:lnTo>
                  <a:pt x="806827" y="867569"/>
                </a:lnTo>
                <a:lnTo>
                  <a:pt x="825460" y="868760"/>
                </a:lnTo>
                <a:lnTo>
                  <a:pt x="843696" y="871141"/>
                </a:lnTo>
                <a:lnTo>
                  <a:pt x="861933" y="874316"/>
                </a:lnTo>
                <a:lnTo>
                  <a:pt x="879773" y="878285"/>
                </a:lnTo>
                <a:lnTo>
                  <a:pt x="896820" y="883444"/>
                </a:lnTo>
                <a:lnTo>
                  <a:pt x="913867" y="889000"/>
                </a:lnTo>
                <a:lnTo>
                  <a:pt x="930518" y="895350"/>
                </a:lnTo>
                <a:lnTo>
                  <a:pt x="947168" y="903288"/>
                </a:lnTo>
                <a:lnTo>
                  <a:pt x="962630" y="911225"/>
                </a:lnTo>
                <a:lnTo>
                  <a:pt x="977695" y="919956"/>
                </a:lnTo>
                <a:lnTo>
                  <a:pt x="992760" y="929481"/>
                </a:lnTo>
                <a:lnTo>
                  <a:pt x="1007032" y="939403"/>
                </a:lnTo>
                <a:lnTo>
                  <a:pt x="1020907" y="950516"/>
                </a:lnTo>
                <a:lnTo>
                  <a:pt x="1033990" y="962025"/>
                </a:lnTo>
                <a:lnTo>
                  <a:pt x="1047073" y="973931"/>
                </a:lnTo>
                <a:lnTo>
                  <a:pt x="1058966" y="986631"/>
                </a:lnTo>
                <a:lnTo>
                  <a:pt x="1070463" y="1000125"/>
                </a:lnTo>
                <a:lnTo>
                  <a:pt x="1081167" y="1014016"/>
                </a:lnTo>
                <a:lnTo>
                  <a:pt x="1091871" y="1027906"/>
                </a:lnTo>
                <a:lnTo>
                  <a:pt x="1100989" y="1042988"/>
                </a:lnTo>
                <a:lnTo>
                  <a:pt x="1109711" y="1058466"/>
                </a:lnTo>
                <a:lnTo>
                  <a:pt x="1118036" y="1073944"/>
                </a:lnTo>
                <a:lnTo>
                  <a:pt x="1125172" y="1090613"/>
                </a:lnTo>
                <a:lnTo>
                  <a:pt x="1131912" y="1106885"/>
                </a:lnTo>
                <a:lnTo>
                  <a:pt x="1137859" y="1123950"/>
                </a:lnTo>
                <a:lnTo>
                  <a:pt x="1142616" y="1141413"/>
                </a:lnTo>
                <a:lnTo>
                  <a:pt x="1146580" y="1158875"/>
                </a:lnTo>
                <a:lnTo>
                  <a:pt x="1149752" y="1176735"/>
                </a:lnTo>
                <a:lnTo>
                  <a:pt x="1152131" y="1195388"/>
                </a:lnTo>
                <a:lnTo>
                  <a:pt x="1153716" y="1213644"/>
                </a:lnTo>
                <a:lnTo>
                  <a:pt x="1154113" y="1232694"/>
                </a:lnTo>
                <a:lnTo>
                  <a:pt x="1153716" y="1251347"/>
                </a:lnTo>
                <a:lnTo>
                  <a:pt x="1152131" y="1270000"/>
                </a:lnTo>
                <a:lnTo>
                  <a:pt x="1149752" y="1288257"/>
                </a:lnTo>
                <a:lnTo>
                  <a:pt x="1146580" y="1306116"/>
                </a:lnTo>
                <a:lnTo>
                  <a:pt x="1142616" y="1324372"/>
                </a:lnTo>
                <a:lnTo>
                  <a:pt x="1137859" y="1341438"/>
                </a:lnTo>
                <a:lnTo>
                  <a:pt x="1131912" y="1358107"/>
                </a:lnTo>
                <a:lnTo>
                  <a:pt x="1125172" y="1375172"/>
                </a:lnTo>
                <a:lnTo>
                  <a:pt x="1118036" y="1391047"/>
                </a:lnTo>
                <a:lnTo>
                  <a:pt x="1109711" y="1406922"/>
                </a:lnTo>
                <a:lnTo>
                  <a:pt x="1100989" y="1422401"/>
                </a:lnTo>
                <a:lnTo>
                  <a:pt x="1091871" y="1437085"/>
                </a:lnTo>
                <a:lnTo>
                  <a:pt x="1081167" y="1451372"/>
                </a:lnTo>
                <a:lnTo>
                  <a:pt x="1070463" y="1465660"/>
                </a:lnTo>
                <a:lnTo>
                  <a:pt x="1058966" y="1478757"/>
                </a:lnTo>
                <a:lnTo>
                  <a:pt x="1047073" y="1491060"/>
                </a:lnTo>
                <a:lnTo>
                  <a:pt x="1033990" y="1503760"/>
                </a:lnTo>
                <a:lnTo>
                  <a:pt x="1020907" y="1514872"/>
                </a:lnTo>
                <a:lnTo>
                  <a:pt x="1007032" y="1525588"/>
                </a:lnTo>
                <a:lnTo>
                  <a:pt x="992760" y="1535907"/>
                </a:lnTo>
                <a:lnTo>
                  <a:pt x="977695" y="1545432"/>
                </a:lnTo>
                <a:lnTo>
                  <a:pt x="962630" y="1554560"/>
                </a:lnTo>
                <a:lnTo>
                  <a:pt x="947168" y="1562498"/>
                </a:lnTo>
                <a:lnTo>
                  <a:pt x="930518" y="1569641"/>
                </a:lnTo>
                <a:lnTo>
                  <a:pt x="913867" y="1576388"/>
                </a:lnTo>
                <a:lnTo>
                  <a:pt x="896820" y="1581944"/>
                </a:lnTo>
                <a:lnTo>
                  <a:pt x="879773" y="1586707"/>
                </a:lnTo>
                <a:lnTo>
                  <a:pt x="861933" y="1590676"/>
                </a:lnTo>
                <a:lnTo>
                  <a:pt x="843696" y="1594248"/>
                </a:lnTo>
                <a:lnTo>
                  <a:pt x="825460" y="1596629"/>
                </a:lnTo>
                <a:lnTo>
                  <a:pt x="806827" y="1598216"/>
                </a:lnTo>
                <a:lnTo>
                  <a:pt x="788194" y="1598613"/>
                </a:lnTo>
                <a:lnTo>
                  <a:pt x="769561" y="1598216"/>
                </a:lnTo>
                <a:lnTo>
                  <a:pt x="750531" y="1596629"/>
                </a:lnTo>
                <a:lnTo>
                  <a:pt x="732295" y="1594248"/>
                </a:lnTo>
                <a:lnTo>
                  <a:pt x="714058" y="1590676"/>
                </a:lnTo>
                <a:lnTo>
                  <a:pt x="696615" y="1586707"/>
                </a:lnTo>
                <a:lnTo>
                  <a:pt x="679568" y="1581944"/>
                </a:lnTo>
                <a:lnTo>
                  <a:pt x="662124" y="1576388"/>
                </a:lnTo>
                <a:lnTo>
                  <a:pt x="645870" y="1569641"/>
                </a:lnTo>
                <a:lnTo>
                  <a:pt x="629616" y="1562498"/>
                </a:lnTo>
                <a:lnTo>
                  <a:pt x="613758" y="1554560"/>
                </a:lnTo>
                <a:lnTo>
                  <a:pt x="598296" y="1545432"/>
                </a:lnTo>
                <a:lnTo>
                  <a:pt x="583628" y="1535907"/>
                </a:lnTo>
                <a:lnTo>
                  <a:pt x="568960" y="1525588"/>
                </a:lnTo>
                <a:lnTo>
                  <a:pt x="555480" y="1514872"/>
                </a:lnTo>
                <a:lnTo>
                  <a:pt x="542398" y="1503760"/>
                </a:lnTo>
                <a:lnTo>
                  <a:pt x="529315" y="1491060"/>
                </a:lnTo>
                <a:lnTo>
                  <a:pt x="517025" y="1478757"/>
                </a:lnTo>
                <a:lnTo>
                  <a:pt x="505925" y="1465660"/>
                </a:lnTo>
                <a:lnTo>
                  <a:pt x="494824" y="1451372"/>
                </a:lnTo>
                <a:lnTo>
                  <a:pt x="484517" y="1437085"/>
                </a:lnTo>
                <a:lnTo>
                  <a:pt x="475002" y="1422401"/>
                </a:lnTo>
                <a:lnTo>
                  <a:pt x="466280" y="1406922"/>
                </a:lnTo>
                <a:lnTo>
                  <a:pt x="458351" y="1391047"/>
                </a:lnTo>
                <a:lnTo>
                  <a:pt x="451215" y="1375172"/>
                </a:lnTo>
                <a:lnTo>
                  <a:pt x="444476" y="1358107"/>
                </a:lnTo>
                <a:lnTo>
                  <a:pt x="438529" y="1341438"/>
                </a:lnTo>
                <a:lnTo>
                  <a:pt x="433375" y="1324372"/>
                </a:lnTo>
                <a:lnTo>
                  <a:pt x="429411" y="1306116"/>
                </a:lnTo>
                <a:lnTo>
                  <a:pt x="426239" y="1288257"/>
                </a:lnTo>
                <a:lnTo>
                  <a:pt x="423861" y="1270000"/>
                </a:lnTo>
                <a:lnTo>
                  <a:pt x="422671" y="1251347"/>
                </a:lnTo>
                <a:lnTo>
                  <a:pt x="422275" y="1232694"/>
                </a:lnTo>
                <a:lnTo>
                  <a:pt x="422671" y="1213644"/>
                </a:lnTo>
                <a:lnTo>
                  <a:pt x="423861" y="1195388"/>
                </a:lnTo>
                <a:lnTo>
                  <a:pt x="426239" y="1176735"/>
                </a:lnTo>
                <a:lnTo>
                  <a:pt x="429411" y="1158875"/>
                </a:lnTo>
                <a:lnTo>
                  <a:pt x="433375" y="1141413"/>
                </a:lnTo>
                <a:lnTo>
                  <a:pt x="438529" y="1123950"/>
                </a:lnTo>
                <a:lnTo>
                  <a:pt x="444476" y="1106885"/>
                </a:lnTo>
                <a:lnTo>
                  <a:pt x="451215" y="1090613"/>
                </a:lnTo>
                <a:lnTo>
                  <a:pt x="458351" y="1073944"/>
                </a:lnTo>
                <a:lnTo>
                  <a:pt x="466280" y="1058466"/>
                </a:lnTo>
                <a:lnTo>
                  <a:pt x="475002" y="1042988"/>
                </a:lnTo>
                <a:lnTo>
                  <a:pt x="484517" y="1027906"/>
                </a:lnTo>
                <a:lnTo>
                  <a:pt x="494824" y="1014016"/>
                </a:lnTo>
                <a:lnTo>
                  <a:pt x="505925" y="1000125"/>
                </a:lnTo>
                <a:lnTo>
                  <a:pt x="517025" y="986631"/>
                </a:lnTo>
                <a:lnTo>
                  <a:pt x="529315" y="973931"/>
                </a:lnTo>
                <a:lnTo>
                  <a:pt x="542398" y="962025"/>
                </a:lnTo>
                <a:lnTo>
                  <a:pt x="555480" y="950516"/>
                </a:lnTo>
                <a:lnTo>
                  <a:pt x="568960" y="939403"/>
                </a:lnTo>
                <a:lnTo>
                  <a:pt x="583628" y="929481"/>
                </a:lnTo>
                <a:lnTo>
                  <a:pt x="598296" y="919956"/>
                </a:lnTo>
                <a:lnTo>
                  <a:pt x="613758" y="911225"/>
                </a:lnTo>
                <a:lnTo>
                  <a:pt x="629616" y="903288"/>
                </a:lnTo>
                <a:lnTo>
                  <a:pt x="645870" y="895350"/>
                </a:lnTo>
                <a:lnTo>
                  <a:pt x="662124" y="889000"/>
                </a:lnTo>
                <a:lnTo>
                  <a:pt x="679568" y="883444"/>
                </a:lnTo>
                <a:lnTo>
                  <a:pt x="696615" y="878285"/>
                </a:lnTo>
                <a:lnTo>
                  <a:pt x="714058" y="874316"/>
                </a:lnTo>
                <a:lnTo>
                  <a:pt x="732295" y="871141"/>
                </a:lnTo>
                <a:lnTo>
                  <a:pt x="750531" y="868760"/>
                </a:lnTo>
                <a:lnTo>
                  <a:pt x="769561" y="867569"/>
                </a:lnTo>
                <a:lnTo>
                  <a:pt x="788194" y="866775"/>
                </a:lnTo>
                <a:close/>
                <a:moveTo>
                  <a:pt x="781447" y="832045"/>
                </a:moveTo>
                <a:lnTo>
                  <a:pt x="771525" y="832443"/>
                </a:lnTo>
                <a:lnTo>
                  <a:pt x="761603" y="832840"/>
                </a:lnTo>
                <a:lnTo>
                  <a:pt x="751284" y="833634"/>
                </a:lnTo>
                <a:lnTo>
                  <a:pt x="741363" y="834428"/>
                </a:lnTo>
                <a:lnTo>
                  <a:pt x="731838" y="836016"/>
                </a:lnTo>
                <a:lnTo>
                  <a:pt x="721916" y="837207"/>
                </a:lnTo>
                <a:lnTo>
                  <a:pt x="711994" y="839193"/>
                </a:lnTo>
                <a:lnTo>
                  <a:pt x="702469" y="841178"/>
                </a:lnTo>
                <a:lnTo>
                  <a:pt x="692944" y="843164"/>
                </a:lnTo>
                <a:lnTo>
                  <a:pt x="683419" y="845546"/>
                </a:lnTo>
                <a:lnTo>
                  <a:pt x="674291" y="848326"/>
                </a:lnTo>
                <a:lnTo>
                  <a:pt x="655637" y="854282"/>
                </a:lnTo>
                <a:lnTo>
                  <a:pt x="637381" y="861429"/>
                </a:lnTo>
                <a:lnTo>
                  <a:pt x="619522" y="868973"/>
                </a:lnTo>
                <a:lnTo>
                  <a:pt x="602456" y="877709"/>
                </a:lnTo>
                <a:lnTo>
                  <a:pt x="585787" y="886842"/>
                </a:lnTo>
                <a:lnTo>
                  <a:pt x="569119" y="896769"/>
                </a:lnTo>
                <a:lnTo>
                  <a:pt x="553641" y="908284"/>
                </a:lnTo>
                <a:lnTo>
                  <a:pt x="538162" y="919799"/>
                </a:lnTo>
                <a:lnTo>
                  <a:pt x="523478" y="931711"/>
                </a:lnTo>
                <a:lnTo>
                  <a:pt x="509587" y="944815"/>
                </a:lnTo>
                <a:lnTo>
                  <a:pt x="496094" y="958712"/>
                </a:lnTo>
                <a:lnTo>
                  <a:pt x="482997" y="973007"/>
                </a:lnTo>
                <a:lnTo>
                  <a:pt x="470694" y="987699"/>
                </a:lnTo>
                <a:lnTo>
                  <a:pt x="459581" y="1003582"/>
                </a:lnTo>
                <a:lnTo>
                  <a:pt x="448866" y="1019465"/>
                </a:lnTo>
                <a:lnTo>
                  <a:pt x="438547" y="1036142"/>
                </a:lnTo>
                <a:lnTo>
                  <a:pt x="434181" y="1045275"/>
                </a:lnTo>
                <a:lnTo>
                  <a:pt x="429816" y="1053613"/>
                </a:lnTo>
                <a:lnTo>
                  <a:pt x="425450" y="1062349"/>
                </a:lnTo>
                <a:lnTo>
                  <a:pt x="421481" y="1071482"/>
                </a:lnTo>
                <a:lnTo>
                  <a:pt x="417512" y="1080217"/>
                </a:lnTo>
                <a:lnTo>
                  <a:pt x="413941" y="1089747"/>
                </a:lnTo>
                <a:lnTo>
                  <a:pt x="410766" y="1098880"/>
                </a:lnTo>
                <a:lnTo>
                  <a:pt x="407591" y="1108410"/>
                </a:lnTo>
                <a:lnTo>
                  <a:pt x="404416" y="1117940"/>
                </a:lnTo>
                <a:lnTo>
                  <a:pt x="402034" y="1127469"/>
                </a:lnTo>
                <a:lnTo>
                  <a:pt x="399256" y="1137396"/>
                </a:lnTo>
                <a:lnTo>
                  <a:pt x="397272" y="1147323"/>
                </a:lnTo>
                <a:lnTo>
                  <a:pt x="395287" y="1157250"/>
                </a:lnTo>
                <a:lnTo>
                  <a:pt x="392906" y="1167177"/>
                </a:lnTo>
                <a:lnTo>
                  <a:pt x="391319" y="1177104"/>
                </a:lnTo>
                <a:lnTo>
                  <a:pt x="390128" y="1187825"/>
                </a:lnTo>
                <a:lnTo>
                  <a:pt x="389334" y="1197752"/>
                </a:lnTo>
                <a:lnTo>
                  <a:pt x="388541" y="1208076"/>
                </a:lnTo>
                <a:lnTo>
                  <a:pt x="388144" y="1218003"/>
                </a:lnTo>
                <a:lnTo>
                  <a:pt x="387747" y="1228724"/>
                </a:lnTo>
                <a:lnTo>
                  <a:pt x="387747" y="1238650"/>
                </a:lnTo>
                <a:lnTo>
                  <a:pt x="388144" y="1248577"/>
                </a:lnTo>
                <a:lnTo>
                  <a:pt x="388541" y="1258504"/>
                </a:lnTo>
                <a:lnTo>
                  <a:pt x="389334" y="1268431"/>
                </a:lnTo>
                <a:lnTo>
                  <a:pt x="390525" y="1278755"/>
                </a:lnTo>
                <a:lnTo>
                  <a:pt x="391716" y="1288285"/>
                </a:lnTo>
                <a:lnTo>
                  <a:pt x="393303" y="1297815"/>
                </a:lnTo>
                <a:lnTo>
                  <a:pt x="395287" y="1307742"/>
                </a:lnTo>
                <a:lnTo>
                  <a:pt x="397272" y="1317668"/>
                </a:lnTo>
                <a:lnTo>
                  <a:pt x="399653" y="1326801"/>
                </a:lnTo>
                <a:lnTo>
                  <a:pt x="402034" y="1336331"/>
                </a:lnTo>
                <a:lnTo>
                  <a:pt x="404416" y="1345464"/>
                </a:lnTo>
                <a:lnTo>
                  <a:pt x="410369" y="1364523"/>
                </a:lnTo>
                <a:lnTo>
                  <a:pt x="417512" y="1382392"/>
                </a:lnTo>
                <a:lnTo>
                  <a:pt x="425053" y="1399863"/>
                </a:lnTo>
                <a:lnTo>
                  <a:pt x="433387" y="1417334"/>
                </a:lnTo>
                <a:lnTo>
                  <a:pt x="443309" y="1434011"/>
                </a:lnTo>
                <a:lnTo>
                  <a:pt x="453231" y="1450291"/>
                </a:lnTo>
                <a:lnTo>
                  <a:pt x="463947" y="1466174"/>
                </a:lnTo>
                <a:lnTo>
                  <a:pt x="475456" y="1481660"/>
                </a:lnTo>
                <a:lnTo>
                  <a:pt x="488156" y="1495955"/>
                </a:lnTo>
                <a:lnTo>
                  <a:pt x="501253" y="1510250"/>
                </a:lnTo>
                <a:lnTo>
                  <a:pt x="514747" y="1523750"/>
                </a:lnTo>
                <a:lnTo>
                  <a:pt x="529034" y="1536457"/>
                </a:lnTo>
                <a:lnTo>
                  <a:pt x="544116" y="1548766"/>
                </a:lnTo>
                <a:lnTo>
                  <a:pt x="559594" y="1560281"/>
                </a:lnTo>
                <a:lnTo>
                  <a:pt x="575469" y="1571002"/>
                </a:lnTo>
                <a:lnTo>
                  <a:pt x="592534" y="1580532"/>
                </a:lnTo>
                <a:lnTo>
                  <a:pt x="601266" y="1585297"/>
                </a:lnTo>
                <a:lnTo>
                  <a:pt x="609600" y="1589665"/>
                </a:lnTo>
                <a:lnTo>
                  <a:pt x="618331" y="1594430"/>
                </a:lnTo>
                <a:lnTo>
                  <a:pt x="627856" y="1598401"/>
                </a:lnTo>
                <a:lnTo>
                  <a:pt x="636587" y="1601974"/>
                </a:lnTo>
                <a:lnTo>
                  <a:pt x="645716" y="1605548"/>
                </a:lnTo>
                <a:lnTo>
                  <a:pt x="655241" y="1609122"/>
                </a:lnTo>
                <a:lnTo>
                  <a:pt x="664369" y="1612298"/>
                </a:lnTo>
                <a:lnTo>
                  <a:pt x="674291" y="1615078"/>
                </a:lnTo>
                <a:lnTo>
                  <a:pt x="683816" y="1617857"/>
                </a:lnTo>
                <a:lnTo>
                  <a:pt x="693738" y="1620240"/>
                </a:lnTo>
                <a:lnTo>
                  <a:pt x="703263" y="1622622"/>
                </a:lnTo>
                <a:lnTo>
                  <a:pt x="713184" y="1624607"/>
                </a:lnTo>
                <a:lnTo>
                  <a:pt x="723503" y="1626196"/>
                </a:lnTo>
                <a:lnTo>
                  <a:pt x="733822" y="1627784"/>
                </a:lnTo>
                <a:lnTo>
                  <a:pt x="743744" y="1628975"/>
                </a:lnTo>
                <a:lnTo>
                  <a:pt x="754063" y="1630167"/>
                </a:lnTo>
                <a:lnTo>
                  <a:pt x="764778" y="1630961"/>
                </a:lnTo>
                <a:lnTo>
                  <a:pt x="774700" y="1631358"/>
                </a:lnTo>
                <a:lnTo>
                  <a:pt x="784622" y="1631755"/>
                </a:lnTo>
                <a:lnTo>
                  <a:pt x="794941" y="1631755"/>
                </a:lnTo>
                <a:lnTo>
                  <a:pt x="804863" y="1631358"/>
                </a:lnTo>
                <a:lnTo>
                  <a:pt x="815181" y="1630564"/>
                </a:lnTo>
                <a:lnTo>
                  <a:pt x="825103" y="1630167"/>
                </a:lnTo>
                <a:lnTo>
                  <a:pt x="834628" y="1628975"/>
                </a:lnTo>
                <a:lnTo>
                  <a:pt x="844550" y="1627784"/>
                </a:lnTo>
                <a:lnTo>
                  <a:pt x="854472" y="1626196"/>
                </a:lnTo>
                <a:lnTo>
                  <a:pt x="864394" y="1624607"/>
                </a:lnTo>
                <a:lnTo>
                  <a:pt x="873919" y="1622622"/>
                </a:lnTo>
                <a:lnTo>
                  <a:pt x="883444" y="1620240"/>
                </a:lnTo>
                <a:lnTo>
                  <a:pt x="892572" y="1617857"/>
                </a:lnTo>
                <a:lnTo>
                  <a:pt x="902494" y="1615078"/>
                </a:lnTo>
                <a:lnTo>
                  <a:pt x="920750" y="1609122"/>
                </a:lnTo>
                <a:lnTo>
                  <a:pt x="938609" y="1602371"/>
                </a:lnTo>
                <a:lnTo>
                  <a:pt x="956469" y="1594827"/>
                </a:lnTo>
                <a:lnTo>
                  <a:pt x="973931" y="1586091"/>
                </a:lnTo>
                <a:lnTo>
                  <a:pt x="990600" y="1576561"/>
                </a:lnTo>
                <a:lnTo>
                  <a:pt x="1006872" y="1566635"/>
                </a:lnTo>
                <a:lnTo>
                  <a:pt x="1022747" y="1555914"/>
                </a:lnTo>
                <a:lnTo>
                  <a:pt x="1038225" y="1544001"/>
                </a:lnTo>
                <a:lnTo>
                  <a:pt x="1052910" y="1531692"/>
                </a:lnTo>
                <a:lnTo>
                  <a:pt x="1066800" y="1518588"/>
                </a:lnTo>
                <a:lnTo>
                  <a:pt x="1080294" y="1505088"/>
                </a:lnTo>
                <a:lnTo>
                  <a:pt x="1093391" y="1490396"/>
                </a:lnTo>
                <a:lnTo>
                  <a:pt x="1105297" y="1475704"/>
                </a:lnTo>
                <a:lnTo>
                  <a:pt x="1116806" y="1460218"/>
                </a:lnTo>
                <a:lnTo>
                  <a:pt x="1127125" y="1443938"/>
                </a:lnTo>
                <a:lnTo>
                  <a:pt x="1137444" y="1427261"/>
                </a:lnTo>
                <a:lnTo>
                  <a:pt x="1142206" y="1418923"/>
                </a:lnTo>
                <a:lnTo>
                  <a:pt x="1146572" y="1410187"/>
                </a:lnTo>
                <a:lnTo>
                  <a:pt x="1150938" y="1401054"/>
                </a:lnTo>
                <a:lnTo>
                  <a:pt x="1154906" y="1392319"/>
                </a:lnTo>
                <a:lnTo>
                  <a:pt x="1158478" y="1383186"/>
                </a:lnTo>
                <a:lnTo>
                  <a:pt x="1162050" y="1374053"/>
                </a:lnTo>
                <a:lnTo>
                  <a:pt x="1165622" y="1364920"/>
                </a:lnTo>
                <a:lnTo>
                  <a:pt x="1168797" y="1354993"/>
                </a:lnTo>
                <a:lnTo>
                  <a:pt x="1171575" y="1345861"/>
                </a:lnTo>
                <a:lnTo>
                  <a:pt x="1174353" y="1335934"/>
                </a:lnTo>
                <a:lnTo>
                  <a:pt x="1177131" y="1326404"/>
                </a:lnTo>
                <a:lnTo>
                  <a:pt x="1179513" y="1316874"/>
                </a:lnTo>
                <a:lnTo>
                  <a:pt x="1181497" y="1306550"/>
                </a:lnTo>
                <a:lnTo>
                  <a:pt x="1183085" y="1296623"/>
                </a:lnTo>
                <a:lnTo>
                  <a:pt x="1184672" y="1286299"/>
                </a:lnTo>
                <a:lnTo>
                  <a:pt x="1185863" y="1276373"/>
                </a:lnTo>
                <a:lnTo>
                  <a:pt x="1187053" y="1265652"/>
                </a:lnTo>
                <a:lnTo>
                  <a:pt x="1187847" y="1255328"/>
                </a:lnTo>
                <a:lnTo>
                  <a:pt x="1188244" y="1245401"/>
                </a:lnTo>
                <a:lnTo>
                  <a:pt x="1188641" y="1235474"/>
                </a:lnTo>
                <a:lnTo>
                  <a:pt x="1188641" y="1225150"/>
                </a:lnTo>
                <a:lnTo>
                  <a:pt x="1188244" y="1214826"/>
                </a:lnTo>
                <a:lnTo>
                  <a:pt x="1187847" y="1204899"/>
                </a:lnTo>
                <a:lnTo>
                  <a:pt x="1187053" y="1194972"/>
                </a:lnTo>
                <a:lnTo>
                  <a:pt x="1185863" y="1185442"/>
                </a:lnTo>
                <a:lnTo>
                  <a:pt x="1184672" y="1175118"/>
                </a:lnTo>
                <a:lnTo>
                  <a:pt x="1183085" y="1165589"/>
                </a:lnTo>
                <a:lnTo>
                  <a:pt x="1181497" y="1156059"/>
                </a:lnTo>
                <a:lnTo>
                  <a:pt x="1179513" y="1146529"/>
                </a:lnTo>
                <a:lnTo>
                  <a:pt x="1177131" y="1136999"/>
                </a:lnTo>
                <a:lnTo>
                  <a:pt x="1174353" y="1127072"/>
                </a:lnTo>
                <a:lnTo>
                  <a:pt x="1171575" y="1117940"/>
                </a:lnTo>
                <a:lnTo>
                  <a:pt x="1165622" y="1099674"/>
                </a:lnTo>
                <a:lnTo>
                  <a:pt x="1158875" y="1081012"/>
                </a:lnTo>
                <a:lnTo>
                  <a:pt x="1151335" y="1063540"/>
                </a:lnTo>
                <a:lnTo>
                  <a:pt x="1143000" y="1046466"/>
                </a:lnTo>
                <a:lnTo>
                  <a:pt x="1133475" y="1029392"/>
                </a:lnTo>
                <a:lnTo>
                  <a:pt x="1123156" y="1013112"/>
                </a:lnTo>
                <a:lnTo>
                  <a:pt x="1112441" y="997626"/>
                </a:lnTo>
                <a:lnTo>
                  <a:pt x="1100931" y="982140"/>
                </a:lnTo>
                <a:lnTo>
                  <a:pt x="1088628" y="967448"/>
                </a:lnTo>
                <a:lnTo>
                  <a:pt x="1075135" y="953550"/>
                </a:lnTo>
                <a:lnTo>
                  <a:pt x="1061641" y="939653"/>
                </a:lnTo>
                <a:lnTo>
                  <a:pt x="1047353" y="926946"/>
                </a:lnTo>
                <a:lnTo>
                  <a:pt x="1032272" y="915034"/>
                </a:lnTo>
                <a:lnTo>
                  <a:pt x="1016794" y="903519"/>
                </a:lnTo>
                <a:lnTo>
                  <a:pt x="1000522" y="892798"/>
                </a:lnTo>
                <a:lnTo>
                  <a:pt x="983456" y="882871"/>
                </a:lnTo>
                <a:lnTo>
                  <a:pt x="975122" y="878106"/>
                </a:lnTo>
                <a:lnTo>
                  <a:pt x="966391" y="873738"/>
                </a:lnTo>
                <a:lnTo>
                  <a:pt x="957659" y="869371"/>
                </a:lnTo>
                <a:lnTo>
                  <a:pt x="948928" y="865400"/>
                </a:lnTo>
                <a:lnTo>
                  <a:pt x="939403" y="861826"/>
                </a:lnTo>
                <a:lnTo>
                  <a:pt x="930275" y="858252"/>
                </a:lnTo>
                <a:lnTo>
                  <a:pt x="921147" y="854282"/>
                </a:lnTo>
                <a:lnTo>
                  <a:pt x="911622" y="851105"/>
                </a:lnTo>
                <a:lnTo>
                  <a:pt x="902494" y="848326"/>
                </a:lnTo>
                <a:lnTo>
                  <a:pt x="892175" y="845546"/>
                </a:lnTo>
                <a:lnTo>
                  <a:pt x="882650" y="843164"/>
                </a:lnTo>
                <a:lnTo>
                  <a:pt x="872728" y="840781"/>
                </a:lnTo>
                <a:lnTo>
                  <a:pt x="863203" y="838796"/>
                </a:lnTo>
                <a:lnTo>
                  <a:pt x="852488" y="837207"/>
                </a:lnTo>
                <a:lnTo>
                  <a:pt x="842566" y="835619"/>
                </a:lnTo>
                <a:lnTo>
                  <a:pt x="832247" y="834428"/>
                </a:lnTo>
                <a:lnTo>
                  <a:pt x="822325" y="833237"/>
                </a:lnTo>
                <a:lnTo>
                  <a:pt x="812006" y="832840"/>
                </a:lnTo>
                <a:lnTo>
                  <a:pt x="801688" y="832045"/>
                </a:lnTo>
                <a:lnTo>
                  <a:pt x="791369" y="832045"/>
                </a:lnTo>
                <a:lnTo>
                  <a:pt x="781447" y="832045"/>
                </a:lnTo>
                <a:close/>
                <a:moveTo>
                  <a:pt x="802481" y="444500"/>
                </a:moveTo>
                <a:lnTo>
                  <a:pt x="823913" y="445294"/>
                </a:lnTo>
                <a:lnTo>
                  <a:pt x="844947" y="446486"/>
                </a:lnTo>
                <a:lnTo>
                  <a:pt x="866775" y="448471"/>
                </a:lnTo>
                <a:lnTo>
                  <a:pt x="887413" y="450853"/>
                </a:lnTo>
                <a:lnTo>
                  <a:pt x="908844" y="453633"/>
                </a:lnTo>
                <a:lnTo>
                  <a:pt x="929878" y="457207"/>
                </a:lnTo>
                <a:lnTo>
                  <a:pt x="950913" y="461177"/>
                </a:lnTo>
                <a:lnTo>
                  <a:pt x="971550" y="465545"/>
                </a:lnTo>
                <a:lnTo>
                  <a:pt x="977106" y="467530"/>
                </a:lnTo>
                <a:lnTo>
                  <a:pt x="981869" y="470310"/>
                </a:lnTo>
                <a:lnTo>
                  <a:pt x="985838" y="473487"/>
                </a:lnTo>
                <a:lnTo>
                  <a:pt x="989013" y="477060"/>
                </a:lnTo>
                <a:lnTo>
                  <a:pt x="991791" y="481428"/>
                </a:lnTo>
                <a:lnTo>
                  <a:pt x="992981" y="483413"/>
                </a:lnTo>
                <a:lnTo>
                  <a:pt x="993378" y="485796"/>
                </a:lnTo>
                <a:lnTo>
                  <a:pt x="993775" y="488575"/>
                </a:lnTo>
                <a:lnTo>
                  <a:pt x="993775" y="490561"/>
                </a:lnTo>
                <a:lnTo>
                  <a:pt x="993775" y="492943"/>
                </a:lnTo>
                <a:lnTo>
                  <a:pt x="993378" y="495326"/>
                </a:lnTo>
                <a:lnTo>
                  <a:pt x="989409" y="520341"/>
                </a:lnTo>
                <a:lnTo>
                  <a:pt x="985838" y="546151"/>
                </a:lnTo>
                <a:lnTo>
                  <a:pt x="978297" y="596580"/>
                </a:lnTo>
                <a:lnTo>
                  <a:pt x="977503" y="600948"/>
                </a:lnTo>
                <a:lnTo>
                  <a:pt x="977106" y="605316"/>
                </a:lnTo>
                <a:lnTo>
                  <a:pt x="977900" y="609683"/>
                </a:lnTo>
                <a:lnTo>
                  <a:pt x="979488" y="613654"/>
                </a:lnTo>
                <a:lnTo>
                  <a:pt x="981472" y="617625"/>
                </a:lnTo>
                <a:lnTo>
                  <a:pt x="983853" y="620801"/>
                </a:lnTo>
                <a:lnTo>
                  <a:pt x="987028" y="623581"/>
                </a:lnTo>
                <a:lnTo>
                  <a:pt x="990600" y="626361"/>
                </a:lnTo>
                <a:lnTo>
                  <a:pt x="1005681" y="631920"/>
                </a:lnTo>
                <a:lnTo>
                  <a:pt x="1020366" y="637479"/>
                </a:lnTo>
                <a:lnTo>
                  <a:pt x="1034653" y="643435"/>
                </a:lnTo>
                <a:lnTo>
                  <a:pt x="1049338" y="649391"/>
                </a:lnTo>
                <a:lnTo>
                  <a:pt x="1063625" y="656141"/>
                </a:lnTo>
                <a:lnTo>
                  <a:pt x="1077516" y="662891"/>
                </a:lnTo>
                <a:lnTo>
                  <a:pt x="1091803" y="670039"/>
                </a:lnTo>
                <a:lnTo>
                  <a:pt x="1105297" y="677583"/>
                </a:lnTo>
                <a:lnTo>
                  <a:pt x="1118791" y="685525"/>
                </a:lnTo>
                <a:lnTo>
                  <a:pt x="1132285" y="693863"/>
                </a:lnTo>
                <a:lnTo>
                  <a:pt x="1144985" y="702599"/>
                </a:lnTo>
                <a:lnTo>
                  <a:pt x="1157685" y="711335"/>
                </a:lnTo>
                <a:lnTo>
                  <a:pt x="1170385" y="720864"/>
                </a:lnTo>
                <a:lnTo>
                  <a:pt x="1183085" y="730394"/>
                </a:lnTo>
                <a:lnTo>
                  <a:pt x="1195388" y="739924"/>
                </a:lnTo>
                <a:lnTo>
                  <a:pt x="1207294" y="749851"/>
                </a:lnTo>
                <a:lnTo>
                  <a:pt x="1211263" y="751836"/>
                </a:lnTo>
                <a:lnTo>
                  <a:pt x="1215231" y="753028"/>
                </a:lnTo>
                <a:lnTo>
                  <a:pt x="1219597" y="753425"/>
                </a:lnTo>
                <a:lnTo>
                  <a:pt x="1224360" y="753425"/>
                </a:lnTo>
                <a:lnTo>
                  <a:pt x="1228328" y="752630"/>
                </a:lnTo>
                <a:lnTo>
                  <a:pt x="1232297" y="751042"/>
                </a:lnTo>
                <a:lnTo>
                  <a:pt x="1236266" y="748660"/>
                </a:lnTo>
                <a:lnTo>
                  <a:pt x="1239441" y="745880"/>
                </a:lnTo>
                <a:lnTo>
                  <a:pt x="1320006" y="681554"/>
                </a:lnTo>
                <a:lnTo>
                  <a:pt x="1321594" y="679966"/>
                </a:lnTo>
                <a:lnTo>
                  <a:pt x="1323181" y="678774"/>
                </a:lnTo>
                <a:lnTo>
                  <a:pt x="1325166" y="677583"/>
                </a:lnTo>
                <a:lnTo>
                  <a:pt x="1327547" y="676789"/>
                </a:lnTo>
                <a:lnTo>
                  <a:pt x="1329531" y="676392"/>
                </a:lnTo>
                <a:lnTo>
                  <a:pt x="1331913" y="675995"/>
                </a:lnTo>
                <a:lnTo>
                  <a:pt x="1336675" y="675995"/>
                </a:lnTo>
                <a:lnTo>
                  <a:pt x="1341835" y="676789"/>
                </a:lnTo>
                <a:lnTo>
                  <a:pt x="1346597" y="678774"/>
                </a:lnTo>
                <a:lnTo>
                  <a:pt x="1351360" y="681554"/>
                </a:lnTo>
                <a:lnTo>
                  <a:pt x="1355725" y="685128"/>
                </a:lnTo>
                <a:lnTo>
                  <a:pt x="1370410" y="700614"/>
                </a:lnTo>
                <a:lnTo>
                  <a:pt x="1384300" y="716497"/>
                </a:lnTo>
                <a:lnTo>
                  <a:pt x="1397794" y="733174"/>
                </a:lnTo>
                <a:lnTo>
                  <a:pt x="1411685" y="749454"/>
                </a:lnTo>
                <a:lnTo>
                  <a:pt x="1424385" y="766925"/>
                </a:lnTo>
                <a:lnTo>
                  <a:pt x="1436688" y="783999"/>
                </a:lnTo>
                <a:lnTo>
                  <a:pt x="1448594" y="801471"/>
                </a:lnTo>
                <a:lnTo>
                  <a:pt x="1460103" y="819736"/>
                </a:lnTo>
                <a:lnTo>
                  <a:pt x="1462485" y="824898"/>
                </a:lnTo>
                <a:lnTo>
                  <a:pt x="1464072" y="830060"/>
                </a:lnTo>
                <a:lnTo>
                  <a:pt x="1464866" y="835619"/>
                </a:lnTo>
                <a:lnTo>
                  <a:pt x="1464469" y="840384"/>
                </a:lnTo>
                <a:lnTo>
                  <a:pt x="1463278" y="845149"/>
                </a:lnTo>
                <a:lnTo>
                  <a:pt x="1462485" y="847134"/>
                </a:lnTo>
                <a:lnTo>
                  <a:pt x="1461294" y="849120"/>
                </a:lnTo>
                <a:lnTo>
                  <a:pt x="1460103" y="851105"/>
                </a:lnTo>
                <a:lnTo>
                  <a:pt x="1458516" y="852693"/>
                </a:lnTo>
                <a:lnTo>
                  <a:pt x="1456532" y="853885"/>
                </a:lnTo>
                <a:lnTo>
                  <a:pt x="1454944" y="855076"/>
                </a:lnTo>
                <a:lnTo>
                  <a:pt x="1434307" y="871356"/>
                </a:lnTo>
                <a:lnTo>
                  <a:pt x="1413669" y="886445"/>
                </a:lnTo>
                <a:lnTo>
                  <a:pt x="1393032" y="901931"/>
                </a:lnTo>
                <a:lnTo>
                  <a:pt x="1372394" y="917020"/>
                </a:lnTo>
                <a:lnTo>
                  <a:pt x="1368822" y="919402"/>
                </a:lnTo>
                <a:lnTo>
                  <a:pt x="1365647" y="922579"/>
                </a:lnTo>
                <a:lnTo>
                  <a:pt x="1362869" y="925755"/>
                </a:lnTo>
                <a:lnTo>
                  <a:pt x="1361281" y="929726"/>
                </a:lnTo>
                <a:lnTo>
                  <a:pt x="1360091" y="933697"/>
                </a:lnTo>
                <a:lnTo>
                  <a:pt x="1359297" y="938065"/>
                </a:lnTo>
                <a:lnTo>
                  <a:pt x="1359694" y="942432"/>
                </a:lnTo>
                <a:lnTo>
                  <a:pt x="1360488" y="946800"/>
                </a:lnTo>
                <a:lnTo>
                  <a:pt x="1366838" y="961492"/>
                </a:lnTo>
                <a:lnTo>
                  <a:pt x="1373188" y="975390"/>
                </a:lnTo>
                <a:lnTo>
                  <a:pt x="1379141" y="989684"/>
                </a:lnTo>
                <a:lnTo>
                  <a:pt x="1384697" y="1004773"/>
                </a:lnTo>
                <a:lnTo>
                  <a:pt x="1390253" y="1019068"/>
                </a:lnTo>
                <a:lnTo>
                  <a:pt x="1395413" y="1033760"/>
                </a:lnTo>
                <a:lnTo>
                  <a:pt x="1400175" y="1048849"/>
                </a:lnTo>
                <a:lnTo>
                  <a:pt x="1404938" y="1063937"/>
                </a:lnTo>
                <a:lnTo>
                  <a:pt x="1408510" y="1079026"/>
                </a:lnTo>
                <a:lnTo>
                  <a:pt x="1412082" y="1094512"/>
                </a:lnTo>
                <a:lnTo>
                  <a:pt x="1415257" y="1109601"/>
                </a:lnTo>
                <a:lnTo>
                  <a:pt x="1418035" y="1125087"/>
                </a:lnTo>
                <a:lnTo>
                  <a:pt x="1420416" y="1140573"/>
                </a:lnTo>
                <a:lnTo>
                  <a:pt x="1422400" y="1156059"/>
                </a:lnTo>
                <a:lnTo>
                  <a:pt x="1424385" y="1171545"/>
                </a:lnTo>
                <a:lnTo>
                  <a:pt x="1425575" y="1187428"/>
                </a:lnTo>
                <a:lnTo>
                  <a:pt x="1427163" y="1191398"/>
                </a:lnTo>
                <a:lnTo>
                  <a:pt x="1429147" y="1195369"/>
                </a:lnTo>
                <a:lnTo>
                  <a:pt x="1431925" y="1198546"/>
                </a:lnTo>
                <a:lnTo>
                  <a:pt x="1435100" y="1201722"/>
                </a:lnTo>
                <a:lnTo>
                  <a:pt x="1438672" y="1204105"/>
                </a:lnTo>
                <a:lnTo>
                  <a:pt x="1442641" y="1205693"/>
                </a:lnTo>
                <a:lnTo>
                  <a:pt x="1446610" y="1206884"/>
                </a:lnTo>
                <a:lnTo>
                  <a:pt x="1451769" y="1206884"/>
                </a:lnTo>
                <a:lnTo>
                  <a:pt x="1476772" y="1209267"/>
                </a:lnTo>
                <a:lnTo>
                  <a:pt x="1502569" y="1212046"/>
                </a:lnTo>
                <a:lnTo>
                  <a:pt x="1527969" y="1214826"/>
                </a:lnTo>
                <a:lnTo>
                  <a:pt x="1553766" y="1218003"/>
                </a:lnTo>
                <a:lnTo>
                  <a:pt x="1555750" y="1218003"/>
                </a:lnTo>
                <a:lnTo>
                  <a:pt x="1558132" y="1218400"/>
                </a:lnTo>
                <a:lnTo>
                  <a:pt x="1560116" y="1219194"/>
                </a:lnTo>
                <a:lnTo>
                  <a:pt x="1562497" y="1219988"/>
                </a:lnTo>
                <a:lnTo>
                  <a:pt x="1564482" y="1221179"/>
                </a:lnTo>
                <a:lnTo>
                  <a:pt x="1566069" y="1222767"/>
                </a:lnTo>
                <a:lnTo>
                  <a:pt x="1569641" y="1226341"/>
                </a:lnTo>
                <a:lnTo>
                  <a:pt x="1572419" y="1230709"/>
                </a:lnTo>
                <a:lnTo>
                  <a:pt x="1574404" y="1235474"/>
                </a:lnTo>
                <a:lnTo>
                  <a:pt x="1575991" y="1240636"/>
                </a:lnTo>
                <a:lnTo>
                  <a:pt x="1576388" y="1246195"/>
                </a:lnTo>
                <a:lnTo>
                  <a:pt x="1575594" y="1267240"/>
                </a:lnTo>
                <a:lnTo>
                  <a:pt x="1574404" y="1289079"/>
                </a:lnTo>
                <a:lnTo>
                  <a:pt x="1572419" y="1310124"/>
                </a:lnTo>
                <a:lnTo>
                  <a:pt x="1570038" y="1331169"/>
                </a:lnTo>
                <a:lnTo>
                  <a:pt x="1567260" y="1352214"/>
                </a:lnTo>
                <a:lnTo>
                  <a:pt x="1563688" y="1373656"/>
                </a:lnTo>
                <a:lnTo>
                  <a:pt x="1559719" y="1394304"/>
                </a:lnTo>
                <a:lnTo>
                  <a:pt x="1555353" y="1415349"/>
                </a:lnTo>
                <a:lnTo>
                  <a:pt x="1553369" y="1420511"/>
                </a:lnTo>
                <a:lnTo>
                  <a:pt x="1550591" y="1425276"/>
                </a:lnTo>
                <a:lnTo>
                  <a:pt x="1547416" y="1429644"/>
                </a:lnTo>
                <a:lnTo>
                  <a:pt x="1543447" y="1432820"/>
                </a:lnTo>
                <a:lnTo>
                  <a:pt x="1539082" y="1435203"/>
                </a:lnTo>
                <a:lnTo>
                  <a:pt x="1536700" y="1435997"/>
                </a:lnTo>
                <a:lnTo>
                  <a:pt x="1534716" y="1436791"/>
                </a:lnTo>
                <a:lnTo>
                  <a:pt x="1532335" y="1437188"/>
                </a:lnTo>
                <a:lnTo>
                  <a:pt x="1530350" y="1437188"/>
                </a:lnTo>
                <a:lnTo>
                  <a:pt x="1527969" y="1436791"/>
                </a:lnTo>
                <a:lnTo>
                  <a:pt x="1525588" y="1436394"/>
                </a:lnTo>
                <a:lnTo>
                  <a:pt x="1474788" y="1429644"/>
                </a:lnTo>
                <a:lnTo>
                  <a:pt x="1448991" y="1425673"/>
                </a:lnTo>
                <a:lnTo>
                  <a:pt x="1423988" y="1421702"/>
                </a:lnTo>
                <a:lnTo>
                  <a:pt x="1419622" y="1420908"/>
                </a:lnTo>
                <a:lnTo>
                  <a:pt x="1415257" y="1420908"/>
                </a:lnTo>
                <a:lnTo>
                  <a:pt x="1410891" y="1421702"/>
                </a:lnTo>
                <a:lnTo>
                  <a:pt x="1406922" y="1422893"/>
                </a:lnTo>
                <a:lnTo>
                  <a:pt x="1402953" y="1424879"/>
                </a:lnTo>
                <a:lnTo>
                  <a:pt x="1399382" y="1427658"/>
                </a:lnTo>
                <a:lnTo>
                  <a:pt x="1396603" y="1430835"/>
                </a:lnTo>
                <a:lnTo>
                  <a:pt x="1394222" y="1434408"/>
                </a:lnTo>
                <a:lnTo>
                  <a:pt x="1388666" y="1449100"/>
                </a:lnTo>
                <a:lnTo>
                  <a:pt x="1383110" y="1464189"/>
                </a:lnTo>
                <a:lnTo>
                  <a:pt x="1377156" y="1478484"/>
                </a:lnTo>
                <a:lnTo>
                  <a:pt x="1371203" y="1492381"/>
                </a:lnTo>
                <a:lnTo>
                  <a:pt x="1364456" y="1507073"/>
                </a:lnTo>
                <a:lnTo>
                  <a:pt x="1357313" y="1520971"/>
                </a:lnTo>
                <a:lnTo>
                  <a:pt x="1350169" y="1534869"/>
                </a:lnTo>
                <a:lnTo>
                  <a:pt x="1343025" y="1548766"/>
                </a:lnTo>
                <a:lnTo>
                  <a:pt x="1335088" y="1561870"/>
                </a:lnTo>
                <a:lnTo>
                  <a:pt x="1326753" y="1574973"/>
                </a:lnTo>
                <a:lnTo>
                  <a:pt x="1318022" y="1588077"/>
                </a:lnTo>
                <a:lnTo>
                  <a:pt x="1308894" y="1601180"/>
                </a:lnTo>
                <a:lnTo>
                  <a:pt x="1299766" y="1613886"/>
                </a:lnTo>
                <a:lnTo>
                  <a:pt x="1290241" y="1626196"/>
                </a:lnTo>
                <a:lnTo>
                  <a:pt x="1280716" y="1638902"/>
                </a:lnTo>
                <a:lnTo>
                  <a:pt x="1270794" y="1650814"/>
                </a:lnTo>
                <a:lnTo>
                  <a:pt x="1268810" y="1654785"/>
                </a:lnTo>
                <a:lnTo>
                  <a:pt x="1267619" y="1658756"/>
                </a:lnTo>
                <a:lnTo>
                  <a:pt x="1266825" y="1663124"/>
                </a:lnTo>
                <a:lnTo>
                  <a:pt x="1267222" y="1667095"/>
                </a:lnTo>
                <a:lnTo>
                  <a:pt x="1268016" y="1671462"/>
                </a:lnTo>
                <a:lnTo>
                  <a:pt x="1269603" y="1675433"/>
                </a:lnTo>
                <a:lnTo>
                  <a:pt x="1271588" y="1679007"/>
                </a:lnTo>
                <a:lnTo>
                  <a:pt x="1274763" y="1682580"/>
                </a:lnTo>
                <a:lnTo>
                  <a:pt x="1339056" y="1762790"/>
                </a:lnTo>
                <a:lnTo>
                  <a:pt x="1340644" y="1764378"/>
                </a:lnTo>
                <a:lnTo>
                  <a:pt x="1341835" y="1766363"/>
                </a:lnTo>
                <a:lnTo>
                  <a:pt x="1343025" y="1768349"/>
                </a:lnTo>
                <a:lnTo>
                  <a:pt x="1343819" y="1770334"/>
                </a:lnTo>
                <a:lnTo>
                  <a:pt x="1344216" y="1772717"/>
                </a:lnTo>
                <a:lnTo>
                  <a:pt x="1344613" y="1774702"/>
                </a:lnTo>
                <a:lnTo>
                  <a:pt x="1344613" y="1779864"/>
                </a:lnTo>
                <a:lnTo>
                  <a:pt x="1343819" y="1785026"/>
                </a:lnTo>
                <a:lnTo>
                  <a:pt x="1341835" y="1789791"/>
                </a:lnTo>
                <a:lnTo>
                  <a:pt x="1339056" y="1794556"/>
                </a:lnTo>
                <a:lnTo>
                  <a:pt x="1335485" y="1798923"/>
                </a:lnTo>
                <a:lnTo>
                  <a:pt x="1320006" y="1813218"/>
                </a:lnTo>
                <a:lnTo>
                  <a:pt x="1303735" y="1827513"/>
                </a:lnTo>
                <a:lnTo>
                  <a:pt x="1287463" y="1841013"/>
                </a:lnTo>
                <a:lnTo>
                  <a:pt x="1271191" y="1854514"/>
                </a:lnTo>
                <a:lnTo>
                  <a:pt x="1253728" y="1867220"/>
                </a:lnTo>
                <a:lnTo>
                  <a:pt x="1236663" y="1879927"/>
                </a:lnTo>
                <a:lnTo>
                  <a:pt x="1218406" y="1891442"/>
                </a:lnTo>
                <a:lnTo>
                  <a:pt x="1200547" y="1902957"/>
                </a:lnTo>
                <a:lnTo>
                  <a:pt x="1195388" y="1905340"/>
                </a:lnTo>
                <a:lnTo>
                  <a:pt x="1190228" y="1906928"/>
                </a:lnTo>
                <a:lnTo>
                  <a:pt x="1185069" y="1907325"/>
                </a:lnTo>
                <a:lnTo>
                  <a:pt x="1179910" y="1906928"/>
                </a:lnTo>
                <a:lnTo>
                  <a:pt x="1175544" y="1906134"/>
                </a:lnTo>
                <a:lnTo>
                  <a:pt x="1172766" y="1904943"/>
                </a:lnTo>
                <a:lnTo>
                  <a:pt x="1170781" y="1903751"/>
                </a:lnTo>
                <a:lnTo>
                  <a:pt x="1169194" y="1902560"/>
                </a:lnTo>
                <a:lnTo>
                  <a:pt x="1167606" y="1900972"/>
                </a:lnTo>
                <a:lnTo>
                  <a:pt x="1166019" y="1899383"/>
                </a:lnTo>
                <a:lnTo>
                  <a:pt x="1164828" y="1897398"/>
                </a:lnTo>
                <a:lnTo>
                  <a:pt x="1149350" y="1877147"/>
                </a:lnTo>
                <a:lnTo>
                  <a:pt x="1133872" y="1856499"/>
                </a:lnTo>
                <a:lnTo>
                  <a:pt x="1103313" y="1815204"/>
                </a:lnTo>
                <a:lnTo>
                  <a:pt x="1100931" y="1811630"/>
                </a:lnTo>
                <a:lnTo>
                  <a:pt x="1097756" y="1808453"/>
                </a:lnTo>
                <a:lnTo>
                  <a:pt x="1094581" y="1806071"/>
                </a:lnTo>
                <a:lnTo>
                  <a:pt x="1090613" y="1804085"/>
                </a:lnTo>
                <a:lnTo>
                  <a:pt x="1086644" y="1802894"/>
                </a:lnTo>
                <a:lnTo>
                  <a:pt x="1081881" y="1802497"/>
                </a:lnTo>
                <a:lnTo>
                  <a:pt x="1077516" y="1802497"/>
                </a:lnTo>
                <a:lnTo>
                  <a:pt x="1073150" y="1803291"/>
                </a:lnTo>
                <a:lnTo>
                  <a:pt x="1058863" y="1810042"/>
                </a:lnTo>
                <a:lnTo>
                  <a:pt x="1044972" y="1815998"/>
                </a:lnTo>
                <a:lnTo>
                  <a:pt x="1029891" y="1821954"/>
                </a:lnTo>
                <a:lnTo>
                  <a:pt x="1015603" y="1828307"/>
                </a:lnTo>
                <a:lnTo>
                  <a:pt x="1000919" y="1833469"/>
                </a:lnTo>
                <a:lnTo>
                  <a:pt x="985838" y="1838631"/>
                </a:lnTo>
                <a:lnTo>
                  <a:pt x="971153" y="1843396"/>
                </a:lnTo>
                <a:lnTo>
                  <a:pt x="956469" y="1847764"/>
                </a:lnTo>
                <a:lnTo>
                  <a:pt x="940991" y="1851337"/>
                </a:lnTo>
                <a:lnTo>
                  <a:pt x="925909" y="1854911"/>
                </a:lnTo>
                <a:lnTo>
                  <a:pt x="910431" y="1857691"/>
                </a:lnTo>
                <a:lnTo>
                  <a:pt x="894953" y="1860470"/>
                </a:lnTo>
                <a:lnTo>
                  <a:pt x="879475" y="1863250"/>
                </a:lnTo>
                <a:lnTo>
                  <a:pt x="863997" y="1865235"/>
                </a:lnTo>
                <a:lnTo>
                  <a:pt x="848122" y="1867220"/>
                </a:lnTo>
                <a:lnTo>
                  <a:pt x="832644" y="1868412"/>
                </a:lnTo>
                <a:lnTo>
                  <a:pt x="828675" y="1870397"/>
                </a:lnTo>
                <a:lnTo>
                  <a:pt x="824706" y="1872382"/>
                </a:lnTo>
                <a:lnTo>
                  <a:pt x="821531" y="1875162"/>
                </a:lnTo>
                <a:lnTo>
                  <a:pt x="818753" y="1878339"/>
                </a:lnTo>
                <a:lnTo>
                  <a:pt x="816372" y="1881912"/>
                </a:lnTo>
                <a:lnTo>
                  <a:pt x="814388" y="1885883"/>
                </a:lnTo>
                <a:lnTo>
                  <a:pt x="813594" y="1889854"/>
                </a:lnTo>
                <a:lnTo>
                  <a:pt x="813197" y="1894222"/>
                </a:lnTo>
                <a:lnTo>
                  <a:pt x="810816" y="1920031"/>
                </a:lnTo>
                <a:lnTo>
                  <a:pt x="808038" y="1945444"/>
                </a:lnTo>
                <a:lnTo>
                  <a:pt x="804863" y="1970857"/>
                </a:lnTo>
                <a:lnTo>
                  <a:pt x="801688" y="1996270"/>
                </a:lnTo>
                <a:lnTo>
                  <a:pt x="801688" y="1998652"/>
                </a:lnTo>
                <a:lnTo>
                  <a:pt x="801291" y="2001035"/>
                </a:lnTo>
                <a:lnTo>
                  <a:pt x="800497" y="2003020"/>
                </a:lnTo>
                <a:lnTo>
                  <a:pt x="799703" y="2005005"/>
                </a:lnTo>
                <a:lnTo>
                  <a:pt x="798513" y="2007388"/>
                </a:lnTo>
                <a:lnTo>
                  <a:pt x="797322" y="2009373"/>
                </a:lnTo>
                <a:lnTo>
                  <a:pt x="793750" y="2012550"/>
                </a:lnTo>
                <a:lnTo>
                  <a:pt x="789384" y="2015329"/>
                </a:lnTo>
                <a:lnTo>
                  <a:pt x="784622" y="2017315"/>
                </a:lnTo>
                <a:lnTo>
                  <a:pt x="779463" y="2018903"/>
                </a:lnTo>
                <a:lnTo>
                  <a:pt x="773906" y="2019300"/>
                </a:lnTo>
                <a:lnTo>
                  <a:pt x="752078" y="2018506"/>
                </a:lnTo>
                <a:lnTo>
                  <a:pt x="731044" y="2017315"/>
                </a:lnTo>
                <a:lnTo>
                  <a:pt x="709613" y="2015727"/>
                </a:lnTo>
                <a:lnTo>
                  <a:pt x="688578" y="2013344"/>
                </a:lnTo>
                <a:lnTo>
                  <a:pt x="667147" y="2010167"/>
                </a:lnTo>
                <a:lnTo>
                  <a:pt x="646509" y="2006197"/>
                </a:lnTo>
                <a:lnTo>
                  <a:pt x="625475" y="2002226"/>
                </a:lnTo>
                <a:lnTo>
                  <a:pt x="604441" y="1997858"/>
                </a:lnTo>
                <a:lnTo>
                  <a:pt x="599281" y="1995873"/>
                </a:lnTo>
                <a:lnTo>
                  <a:pt x="594519" y="1993093"/>
                </a:lnTo>
                <a:lnTo>
                  <a:pt x="590550" y="1989917"/>
                </a:lnTo>
                <a:lnTo>
                  <a:pt x="586978" y="1986343"/>
                </a:lnTo>
                <a:lnTo>
                  <a:pt x="584597" y="1981975"/>
                </a:lnTo>
                <a:lnTo>
                  <a:pt x="583803" y="1979990"/>
                </a:lnTo>
                <a:lnTo>
                  <a:pt x="583009" y="1977607"/>
                </a:lnTo>
                <a:lnTo>
                  <a:pt x="583009" y="1975622"/>
                </a:lnTo>
                <a:lnTo>
                  <a:pt x="582612" y="1973239"/>
                </a:lnTo>
                <a:lnTo>
                  <a:pt x="583009" y="1970857"/>
                </a:lnTo>
                <a:lnTo>
                  <a:pt x="583406" y="1968872"/>
                </a:lnTo>
                <a:lnTo>
                  <a:pt x="586581" y="1943062"/>
                </a:lnTo>
                <a:lnTo>
                  <a:pt x="590153" y="1918046"/>
                </a:lnTo>
                <a:lnTo>
                  <a:pt x="598091" y="1866823"/>
                </a:lnTo>
                <a:lnTo>
                  <a:pt x="598884" y="1862456"/>
                </a:lnTo>
                <a:lnTo>
                  <a:pt x="598884" y="1858088"/>
                </a:lnTo>
                <a:lnTo>
                  <a:pt x="598487" y="1853720"/>
                </a:lnTo>
                <a:lnTo>
                  <a:pt x="596900" y="1849749"/>
                </a:lnTo>
                <a:lnTo>
                  <a:pt x="594916" y="1846175"/>
                </a:lnTo>
                <a:lnTo>
                  <a:pt x="592137" y="1842602"/>
                </a:lnTo>
                <a:lnTo>
                  <a:pt x="588962" y="1839822"/>
                </a:lnTo>
                <a:lnTo>
                  <a:pt x="585391" y="1837440"/>
                </a:lnTo>
                <a:lnTo>
                  <a:pt x="570309" y="1831881"/>
                </a:lnTo>
                <a:lnTo>
                  <a:pt x="556022" y="1826322"/>
                </a:lnTo>
                <a:lnTo>
                  <a:pt x="541734" y="1820366"/>
                </a:lnTo>
                <a:lnTo>
                  <a:pt x="527050" y="1814012"/>
                </a:lnTo>
                <a:lnTo>
                  <a:pt x="512762" y="1807659"/>
                </a:lnTo>
                <a:lnTo>
                  <a:pt x="498872" y="1800909"/>
                </a:lnTo>
                <a:lnTo>
                  <a:pt x="484584" y="1793762"/>
                </a:lnTo>
                <a:lnTo>
                  <a:pt x="471091" y="1786217"/>
                </a:lnTo>
                <a:lnTo>
                  <a:pt x="457597" y="1778276"/>
                </a:lnTo>
                <a:lnTo>
                  <a:pt x="444500" y="1769540"/>
                </a:lnTo>
                <a:lnTo>
                  <a:pt x="431006" y="1760804"/>
                </a:lnTo>
                <a:lnTo>
                  <a:pt x="418306" y="1752069"/>
                </a:lnTo>
                <a:lnTo>
                  <a:pt x="406003" y="1742936"/>
                </a:lnTo>
                <a:lnTo>
                  <a:pt x="392906" y="1733803"/>
                </a:lnTo>
                <a:lnTo>
                  <a:pt x="381000" y="1723479"/>
                </a:lnTo>
                <a:lnTo>
                  <a:pt x="369094" y="1713552"/>
                </a:lnTo>
                <a:lnTo>
                  <a:pt x="365125" y="1711567"/>
                </a:lnTo>
                <a:lnTo>
                  <a:pt x="360759" y="1710376"/>
                </a:lnTo>
                <a:lnTo>
                  <a:pt x="356791" y="1709979"/>
                </a:lnTo>
                <a:lnTo>
                  <a:pt x="352425" y="1709979"/>
                </a:lnTo>
                <a:lnTo>
                  <a:pt x="347662" y="1710773"/>
                </a:lnTo>
                <a:lnTo>
                  <a:pt x="343694" y="1712361"/>
                </a:lnTo>
                <a:lnTo>
                  <a:pt x="340122" y="1714744"/>
                </a:lnTo>
                <a:lnTo>
                  <a:pt x="336947" y="1717523"/>
                </a:lnTo>
                <a:lnTo>
                  <a:pt x="256778" y="1782246"/>
                </a:lnTo>
                <a:lnTo>
                  <a:pt x="254794" y="1783835"/>
                </a:lnTo>
                <a:lnTo>
                  <a:pt x="252809" y="1785026"/>
                </a:lnTo>
                <a:lnTo>
                  <a:pt x="250825" y="1786217"/>
                </a:lnTo>
                <a:lnTo>
                  <a:pt x="248840" y="1787011"/>
                </a:lnTo>
                <a:lnTo>
                  <a:pt x="246459" y="1787805"/>
                </a:lnTo>
                <a:lnTo>
                  <a:pt x="244475" y="1787805"/>
                </a:lnTo>
                <a:lnTo>
                  <a:pt x="239712" y="1788202"/>
                </a:lnTo>
                <a:lnTo>
                  <a:pt x="234553" y="1787011"/>
                </a:lnTo>
                <a:lnTo>
                  <a:pt x="229790" y="1785423"/>
                </a:lnTo>
                <a:lnTo>
                  <a:pt x="225028" y="1782643"/>
                </a:lnTo>
                <a:lnTo>
                  <a:pt x="222647" y="1780658"/>
                </a:lnTo>
                <a:lnTo>
                  <a:pt x="220662" y="1779070"/>
                </a:lnTo>
                <a:lnTo>
                  <a:pt x="205978" y="1762790"/>
                </a:lnTo>
                <a:lnTo>
                  <a:pt x="192087" y="1746907"/>
                </a:lnTo>
                <a:lnTo>
                  <a:pt x="178197" y="1731024"/>
                </a:lnTo>
                <a:lnTo>
                  <a:pt x="165100" y="1713949"/>
                </a:lnTo>
                <a:lnTo>
                  <a:pt x="152003" y="1696875"/>
                </a:lnTo>
                <a:lnTo>
                  <a:pt x="139700" y="1679404"/>
                </a:lnTo>
                <a:lnTo>
                  <a:pt x="127794" y="1661933"/>
                </a:lnTo>
                <a:lnTo>
                  <a:pt x="116284" y="1644064"/>
                </a:lnTo>
                <a:lnTo>
                  <a:pt x="113506" y="1638902"/>
                </a:lnTo>
                <a:lnTo>
                  <a:pt x="112315" y="1633343"/>
                </a:lnTo>
                <a:lnTo>
                  <a:pt x="111522" y="1628181"/>
                </a:lnTo>
                <a:lnTo>
                  <a:pt x="111919" y="1623019"/>
                </a:lnTo>
                <a:lnTo>
                  <a:pt x="113109" y="1618651"/>
                </a:lnTo>
                <a:lnTo>
                  <a:pt x="113903" y="1616269"/>
                </a:lnTo>
                <a:lnTo>
                  <a:pt x="115094" y="1614284"/>
                </a:lnTo>
                <a:lnTo>
                  <a:pt x="116284" y="1612695"/>
                </a:lnTo>
                <a:lnTo>
                  <a:pt x="117872" y="1610710"/>
                </a:lnTo>
                <a:lnTo>
                  <a:pt x="119856" y="1609519"/>
                </a:lnTo>
                <a:lnTo>
                  <a:pt x="121840" y="1608327"/>
                </a:lnTo>
                <a:lnTo>
                  <a:pt x="162322" y="1576958"/>
                </a:lnTo>
                <a:lnTo>
                  <a:pt x="183356" y="1561870"/>
                </a:lnTo>
                <a:lnTo>
                  <a:pt x="203994" y="1546781"/>
                </a:lnTo>
                <a:lnTo>
                  <a:pt x="207565" y="1544001"/>
                </a:lnTo>
                <a:lnTo>
                  <a:pt x="211137" y="1540825"/>
                </a:lnTo>
                <a:lnTo>
                  <a:pt x="213519" y="1537648"/>
                </a:lnTo>
                <a:lnTo>
                  <a:pt x="215503" y="1533677"/>
                </a:lnTo>
                <a:lnTo>
                  <a:pt x="216694" y="1529707"/>
                </a:lnTo>
                <a:lnTo>
                  <a:pt x="217090" y="1525339"/>
                </a:lnTo>
                <a:lnTo>
                  <a:pt x="217090" y="1520971"/>
                </a:lnTo>
                <a:lnTo>
                  <a:pt x="216297" y="1516603"/>
                </a:lnTo>
                <a:lnTo>
                  <a:pt x="209153" y="1502705"/>
                </a:lnTo>
                <a:lnTo>
                  <a:pt x="202803" y="1488014"/>
                </a:lnTo>
                <a:lnTo>
                  <a:pt x="196850" y="1473719"/>
                </a:lnTo>
                <a:lnTo>
                  <a:pt x="191294" y="1459027"/>
                </a:lnTo>
                <a:lnTo>
                  <a:pt x="186134" y="1444335"/>
                </a:lnTo>
                <a:lnTo>
                  <a:pt x="180975" y="1429644"/>
                </a:lnTo>
                <a:lnTo>
                  <a:pt x="176212" y="1414952"/>
                </a:lnTo>
                <a:lnTo>
                  <a:pt x="171847" y="1399466"/>
                </a:lnTo>
                <a:lnTo>
                  <a:pt x="167878" y="1384377"/>
                </a:lnTo>
                <a:lnTo>
                  <a:pt x="164703" y="1369288"/>
                </a:lnTo>
                <a:lnTo>
                  <a:pt x="161131" y="1353802"/>
                </a:lnTo>
                <a:lnTo>
                  <a:pt x="158353" y="1338713"/>
                </a:lnTo>
                <a:lnTo>
                  <a:pt x="155972" y="1323227"/>
                </a:lnTo>
                <a:lnTo>
                  <a:pt x="153987" y="1307344"/>
                </a:lnTo>
                <a:lnTo>
                  <a:pt x="152003" y="1291859"/>
                </a:lnTo>
                <a:lnTo>
                  <a:pt x="150812" y="1276373"/>
                </a:lnTo>
                <a:lnTo>
                  <a:pt x="149225" y="1272402"/>
                </a:lnTo>
                <a:lnTo>
                  <a:pt x="146844" y="1268034"/>
                </a:lnTo>
                <a:lnTo>
                  <a:pt x="144462" y="1264857"/>
                </a:lnTo>
                <a:lnTo>
                  <a:pt x="141287" y="1262078"/>
                </a:lnTo>
                <a:lnTo>
                  <a:pt x="137715" y="1259695"/>
                </a:lnTo>
                <a:lnTo>
                  <a:pt x="133747" y="1257710"/>
                </a:lnTo>
                <a:lnTo>
                  <a:pt x="129778" y="1256916"/>
                </a:lnTo>
                <a:lnTo>
                  <a:pt x="125015" y="1256519"/>
                </a:lnTo>
                <a:lnTo>
                  <a:pt x="99219" y="1254136"/>
                </a:lnTo>
                <a:lnTo>
                  <a:pt x="74215" y="1251357"/>
                </a:lnTo>
                <a:lnTo>
                  <a:pt x="22622" y="1245401"/>
                </a:lnTo>
                <a:lnTo>
                  <a:pt x="20240" y="1245401"/>
                </a:lnTo>
                <a:lnTo>
                  <a:pt x="18256" y="1245004"/>
                </a:lnTo>
                <a:lnTo>
                  <a:pt x="15875" y="1244209"/>
                </a:lnTo>
                <a:lnTo>
                  <a:pt x="13890" y="1243415"/>
                </a:lnTo>
                <a:lnTo>
                  <a:pt x="11906" y="1242224"/>
                </a:lnTo>
                <a:lnTo>
                  <a:pt x="9922" y="1241033"/>
                </a:lnTo>
                <a:lnTo>
                  <a:pt x="6747" y="1237459"/>
                </a:lnTo>
                <a:lnTo>
                  <a:pt x="3969" y="1233488"/>
                </a:lnTo>
                <a:lnTo>
                  <a:pt x="1984" y="1228724"/>
                </a:lnTo>
                <a:lnTo>
                  <a:pt x="397" y="1222767"/>
                </a:lnTo>
                <a:lnTo>
                  <a:pt x="0" y="1219988"/>
                </a:lnTo>
                <a:lnTo>
                  <a:pt x="0" y="1217208"/>
                </a:lnTo>
                <a:lnTo>
                  <a:pt x="794" y="1196163"/>
                </a:lnTo>
                <a:lnTo>
                  <a:pt x="1984" y="1174721"/>
                </a:lnTo>
                <a:lnTo>
                  <a:pt x="3572" y="1153676"/>
                </a:lnTo>
                <a:lnTo>
                  <a:pt x="6350" y="1132631"/>
                </a:lnTo>
                <a:lnTo>
                  <a:pt x="9128" y="1111189"/>
                </a:lnTo>
                <a:lnTo>
                  <a:pt x="12700" y="1090541"/>
                </a:lnTo>
                <a:lnTo>
                  <a:pt x="16669" y="1069099"/>
                </a:lnTo>
                <a:lnTo>
                  <a:pt x="21034" y="1048451"/>
                </a:lnTo>
                <a:lnTo>
                  <a:pt x="23019" y="1043289"/>
                </a:lnTo>
                <a:lnTo>
                  <a:pt x="25797" y="1038127"/>
                </a:lnTo>
                <a:lnTo>
                  <a:pt x="29369" y="1034157"/>
                </a:lnTo>
                <a:lnTo>
                  <a:pt x="32940" y="1030583"/>
                </a:lnTo>
                <a:lnTo>
                  <a:pt x="37306" y="1028201"/>
                </a:lnTo>
                <a:lnTo>
                  <a:pt x="39290" y="1027406"/>
                </a:lnTo>
                <a:lnTo>
                  <a:pt x="41672" y="1026612"/>
                </a:lnTo>
                <a:lnTo>
                  <a:pt x="44053" y="1026612"/>
                </a:lnTo>
                <a:lnTo>
                  <a:pt x="46037" y="1026215"/>
                </a:lnTo>
                <a:lnTo>
                  <a:pt x="48419" y="1026612"/>
                </a:lnTo>
                <a:lnTo>
                  <a:pt x="50800" y="1027009"/>
                </a:lnTo>
                <a:lnTo>
                  <a:pt x="101600" y="1033760"/>
                </a:lnTo>
                <a:lnTo>
                  <a:pt x="127000" y="1037730"/>
                </a:lnTo>
                <a:lnTo>
                  <a:pt x="152400" y="1042098"/>
                </a:lnTo>
                <a:lnTo>
                  <a:pt x="156765" y="1042892"/>
                </a:lnTo>
                <a:lnTo>
                  <a:pt x="161131" y="1042892"/>
                </a:lnTo>
                <a:lnTo>
                  <a:pt x="165497" y="1042495"/>
                </a:lnTo>
                <a:lnTo>
                  <a:pt x="169862" y="1040907"/>
                </a:lnTo>
                <a:lnTo>
                  <a:pt x="173434" y="1038525"/>
                </a:lnTo>
                <a:lnTo>
                  <a:pt x="177006" y="1035745"/>
                </a:lnTo>
                <a:lnTo>
                  <a:pt x="179784" y="1032568"/>
                </a:lnTo>
                <a:lnTo>
                  <a:pt x="182165" y="1028995"/>
                </a:lnTo>
                <a:lnTo>
                  <a:pt x="187325" y="1014303"/>
                </a:lnTo>
                <a:lnTo>
                  <a:pt x="192881" y="1000008"/>
                </a:lnTo>
                <a:lnTo>
                  <a:pt x="198834" y="985316"/>
                </a:lnTo>
                <a:lnTo>
                  <a:pt x="205184" y="971022"/>
                </a:lnTo>
                <a:lnTo>
                  <a:pt x="211931" y="957124"/>
                </a:lnTo>
                <a:lnTo>
                  <a:pt x="218678" y="942432"/>
                </a:lnTo>
                <a:lnTo>
                  <a:pt x="225822" y="928932"/>
                </a:lnTo>
                <a:lnTo>
                  <a:pt x="233362" y="915034"/>
                </a:lnTo>
                <a:lnTo>
                  <a:pt x="241300" y="901931"/>
                </a:lnTo>
                <a:lnTo>
                  <a:pt x="249634" y="888430"/>
                </a:lnTo>
                <a:lnTo>
                  <a:pt x="258762" y="875327"/>
                </a:lnTo>
                <a:lnTo>
                  <a:pt x="267494" y="862620"/>
                </a:lnTo>
                <a:lnTo>
                  <a:pt x="276622" y="849517"/>
                </a:lnTo>
                <a:lnTo>
                  <a:pt x="286147" y="837207"/>
                </a:lnTo>
                <a:lnTo>
                  <a:pt x="295672" y="825295"/>
                </a:lnTo>
                <a:lnTo>
                  <a:pt x="305990" y="812986"/>
                </a:lnTo>
                <a:lnTo>
                  <a:pt x="307975" y="809015"/>
                </a:lnTo>
                <a:lnTo>
                  <a:pt x="309165" y="804647"/>
                </a:lnTo>
                <a:lnTo>
                  <a:pt x="309562" y="800279"/>
                </a:lnTo>
                <a:lnTo>
                  <a:pt x="309562" y="796309"/>
                </a:lnTo>
                <a:lnTo>
                  <a:pt x="308769" y="791941"/>
                </a:lnTo>
                <a:lnTo>
                  <a:pt x="307181" y="787970"/>
                </a:lnTo>
                <a:lnTo>
                  <a:pt x="304800" y="784396"/>
                </a:lnTo>
                <a:lnTo>
                  <a:pt x="301625" y="780823"/>
                </a:lnTo>
                <a:lnTo>
                  <a:pt x="237331" y="700614"/>
                </a:lnTo>
                <a:lnTo>
                  <a:pt x="235744" y="699025"/>
                </a:lnTo>
                <a:lnTo>
                  <a:pt x="234553" y="697437"/>
                </a:lnTo>
                <a:lnTo>
                  <a:pt x="233362" y="695452"/>
                </a:lnTo>
                <a:lnTo>
                  <a:pt x="232569" y="693069"/>
                </a:lnTo>
                <a:lnTo>
                  <a:pt x="231775" y="691084"/>
                </a:lnTo>
                <a:lnTo>
                  <a:pt x="231775" y="688701"/>
                </a:lnTo>
                <a:lnTo>
                  <a:pt x="231775" y="683936"/>
                </a:lnTo>
                <a:lnTo>
                  <a:pt x="232569" y="678774"/>
                </a:lnTo>
                <a:lnTo>
                  <a:pt x="234156" y="674010"/>
                </a:lnTo>
                <a:lnTo>
                  <a:pt x="236934" y="668848"/>
                </a:lnTo>
                <a:lnTo>
                  <a:pt x="240506" y="664480"/>
                </a:lnTo>
                <a:lnTo>
                  <a:pt x="256778" y="650185"/>
                </a:lnTo>
                <a:lnTo>
                  <a:pt x="272653" y="636287"/>
                </a:lnTo>
                <a:lnTo>
                  <a:pt x="288925" y="622390"/>
                </a:lnTo>
                <a:lnTo>
                  <a:pt x="305594" y="609286"/>
                </a:lnTo>
                <a:lnTo>
                  <a:pt x="322659" y="596183"/>
                </a:lnTo>
                <a:lnTo>
                  <a:pt x="339725" y="583874"/>
                </a:lnTo>
                <a:lnTo>
                  <a:pt x="357584" y="571961"/>
                </a:lnTo>
                <a:lnTo>
                  <a:pt x="375841" y="560446"/>
                </a:lnTo>
                <a:lnTo>
                  <a:pt x="381000" y="558064"/>
                </a:lnTo>
                <a:lnTo>
                  <a:pt x="386159" y="556475"/>
                </a:lnTo>
                <a:lnTo>
                  <a:pt x="391319" y="556078"/>
                </a:lnTo>
                <a:lnTo>
                  <a:pt x="396478" y="556475"/>
                </a:lnTo>
                <a:lnTo>
                  <a:pt x="401241" y="557667"/>
                </a:lnTo>
                <a:lnTo>
                  <a:pt x="403225" y="558461"/>
                </a:lnTo>
                <a:lnTo>
                  <a:pt x="405606" y="559652"/>
                </a:lnTo>
                <a:lnTo>
                  <a:pt x="407194" y="560843"/>
                </a:lnTo>
                <a:lnTo>
                  <a:pt x="408781" y="562431"/>
                </a:lnTo>
                <a:lnTo>
                  <a:pt x="410369" y="564020"/>
                </a:lnTo>
                <a:lnTo>
                  <a:pt x="411559" y="566005"/>
                </a:lnTo>
                <a:lnTo>
                  <a:pt x="427037" y="586653"/>
                </a:lnTo>
                <a:lnTo>
                  <a:pt x="442912" y="606904"/>
                </a:lnTo>
                <a:lnTo>
                  <a:pt x="457994" y="627552"/>
                </a:lnTo>
                <a:lnTo>
                  <a:pt x="472678" y="648200"/>
                </a:lnTo>
                <a:lnTo>
                  <a:pt x="475456" y="652170"/>
                </a:lnTo>
                <a:lnTo>
                  <a:pt x="478234" y="654950"/>
                </a:lnTo>
                <a:lnTo>
                  <a:pt x="481806" y="657729"/>
                </a:lnTo>
                <a:lnTo>
                  <a:pt x="486172" y="659318"/>
                </a:lnTo>
                <a:lnTo>
                  <a:pt x="490141" y="660509"/>
                </a:lnTo>
                <a:lnTo>
                  <a:pt x="494506" y="661303"/>
                </a:lnTo>
                <a:lnTo>
                  <a:pt x="498872" y="660906"/>
                </a:lnTo>
                <a:lnTo>
                  <a:pt x="503237" y="660112"/>
                </a:lnTo>
                <a:lnTo>
                  <a:pt x="517128" y="653759"/>
                </a:lnTo>
                <a:lnTo>
                  <a:pt x="531416" y="647406"/>
                </a:lnTo>
                <a:lnTo>
                  <a:pt x="546100" y="641449"/>
                </a:lnTo>
                <a:lnTo>
                  <a:pt x="560387" y="635890"/>
                </a:lnTo>
                <a:lnTo>
                  <a:pt x="575072" y="630331"/>
                </a:lnTo>
                <a:lnTo>
                  <a:pt x="590153" y="625566"/>
                </a:lnTo>
                <a:lnTo>
                  <a:pt x="604837" y="620404"/>
                </a:lnTo>
                <a:lnTo>
                  <a:pt x="619919" y="615640"/>
                </a:lnTo>
                <a:lnTo>
                  <a:pt x="635397" y="612066"/>
                </a:lnTo>
                <a:lnTo>
                  <a:pt x="650478" y="608492"/>
                </a:lnTo>
                <a:lnTo>
                  <a:pt x="665956" y="605713"/>
                </a:lnTo>
                <a:lnTo>
                  <a:pt x="681434" y="602933"/>
                </a:lnTo>
                <a:lnTo>
                  <a:pt x="696913" y="600154"/>
                </a:lnTo>
                <a:lnTo>
                  <a:pt x="711994" y="598168"/>
                </a:lnTo>
                <a:lnTo>
                  <a:pt x="727869" y="596580"/>
                </a:lnTo>
                <a:lnTo>
                  <a:pt x="743347" y="594992"/>
                </a:lnTo>
                <a:lnTo>
                  <a:pt x="747713" y="593403"/>
                </a:lnTo>
                <a:lnTo>
                  <a:pt x="751284" y="591418"/>
                </a:lnTo>
                <a:lnTo>
                  <a:pt x="754856" y="588638"/>
                </a:lnTo>
                <a:lnTo>
                  <a:pt x="757634" y="585462"/>
                </a:lnTo>
                <a:lnTo>
                  <a:pt x="760016" y="582285"/>
                </a:lnTo>
                <a:lnTo>
                  <a:pt x="762397" y="577917"/>
                </a:lnTo>
                <a:lnTo>
                  <a:pt x="763191" y="573550"/>
                </a:lnTo>
                <a:lnTo>
                  <a:pt x="763588" y="569182"/>
                </a:lnTo>
                <a:lnTo>
                  <a:pt x="765969" y="543769"/>
                </a:lnTo>
                <a:lnTo>
                  <a:pt x="768747" y="517959"/>
                </a:lnTo>
                <a:lnTo>
                  <a:pt x="771525" y="492943"/>
                </a:lnTo>
                <a:lnTo>
                  <a:pt x="774700" y="467133"/>
                </a:lnTo>
                <a:lnTo>
                  <a:pt x="774700" y="464751"/>
                </a:lnTo>
                <a:lnTo>
                  <a:pt x="775097" y="462766"/>
                </a:lnTo>
                <a:lnTo>
                  <a:pt x="775891" y="460383"/>
                </a:lnTo>
                <a:lnTo>
                  <a:pt x="776684" y="458398"/>
                </a:lnTo>
                <a:lnTo>
                  <a:pt x="777875" y="456412"/>
                </a:lnTo>
                <a:lnTo>
                  <a:pt x="779066" y="454824"/>
                </a:lnTo>
                <a:lnTo>
                  <a:pt x="782638" y="451250"/>
                </a:lnTo>
                <a:lnTo>
                  <a:pt x="786606" y="448471"/>
                </a:lnTo>
                <a:lnTo>
                  <a:pt x="791369" y="446486"/>
                </a:lnTo>
                <a:lnTo>
                  <a:pt x="796925" y="444897"/>
                </a:lnTo>
                <a:lnTo>
                  <a:pt x="802481" y="444500"/>
                </a:lnTo>
                <a:close/>
                <a:moveTo>
                  <a:pt x="1780579" y="266729"/>
                </a:moveTo>
                <a:lnTo>
                  <a:pt x="1770667" y="267126"/>
                </a:lnTo>
                <a:lnTo>
                  <a:pt x="1761944" y="267921"/>
                </a:lnTo>
                <a:lnTo>
                  <a:pt x="1752824" y="269113"/>
                </a:lnTo>
                <a:lnTo>
                  <a:pt x="1744101" y="270304"/>
                </a:lnTo>
                <a:lnTo>
                  <a:pt x="1735378" y="272688"/>
                </a:lnTo>
                <a:lnTo>
                  <a:pt x="1727052" y="275071"/>
                </a:lnTo>
                <a:lnTo>
                  <a:pt x="1718329" y="277852"/>
                </a:lnTo>
                <a:lnTo>
                  <a:pt x="1710399" y="281030"/>
                </a:lnTo>
                <a:lnTo>
                  <a:pt x="1702469" y="284605"/>
                </a:lnTo>
                <a:lnTo>
                  <a:pt x="1694539" y="288578"/>
                </a:lnTo>
                <a:lnTo>
                  <a:pt x="1687005" y="292550"/>
                </a:lnTo>
                <a:lnTo>
                  <a:pt x="1679472" y="297317"/>
                </a:lnTo>
                <a:lnTo>
                  <a:pt x="1672731" y="302482"/>
                </a:lnTo>
                <a:lnTo>
                  <a:pt x="1665991" y="308043"/>
                </a:lnTo>
                <a:lnTo>
                  <a:pt x="1659250" y="313605"/>
                </a:lnTo>
                <a:lnTo>
                  <a:pt x="1653303" y="319563"/>
                </a:lnTo>
                <a:lnTo>
                  <a:pt x="1647355" y="325919"/>
                </a:lnTo>
                <a:lnTo>
                  <a:pt x="1641804" y="332275"/>
                </a:lnTo>
                <a:lnTo>
                  <a:pt x="1636253" y="339029"/>
                </a:lnTo>
                <a:lnTo>
                  <a:pt x="1631098" y="346179"/>
                </a:lnTo>
                <a:lnTo>
                  <a:pt x="1626340" y="353727"/>
                </a:lnTo>
                <a:lnTo>
                  <a:pt x="1621979" y="361275"/>
                </a:lnTo>
                <a:lnTo>
                  <a:pt x="1618014" y="368822"/>
                </a:lnTo>
                <a:lnTo>
                  <a:pt x="1614445" y="376767"/>
                </a:lnTo>
                <a:lnTo>
                  <a:pt x="1611273" y="384712"/>
                </a:lnTo>
                <a:lnTo>
                  <a:pt x="1608498" y="393055"/>
                </a:lnTo>
                <a:lnTo>
                  <a:pt x="1606119" y="401794"/>
                </a:lnTo>
                <a:lnTo>
                  <a:pt x="1604136" y="410534"/>
                </a:lnTo>
                <a:lnTo>
                  <a:pt x="1602550" y="419273"/>
                </a:lnTo>
                <a:lnTo>
                  <a:pt x="1601361" y="428410"/>
                </a:lnTo>
                <a:lnTo>
                  <a:pt x="1600568" y="437547"/>
                </a:lnTo>
                <a:lnTo>
                  <a:pt x="1600171" y="447081"/>
                </a:lnTo>
                <a:lnTo>
                  <a:pt x="1600568" y="456218"/>
                </a:lnTo>
                <a:lnTo>
                  <a:pt x="1601361" y="465354"/>
                </a:lnTo>
                <a:lnTo>
                  <a:pt x="1602550" y="474094"/>
                </a:lnTo>
                <a:lnTo>
                  <a:pt x="1604136" y="482833"/>
                </a:lnTo>
                <a:lnTo>
                  <a:pt x="1606119" y="491970"/>
                </a:lnTo>
                <a:lnTo>
                  <a:pt x="1608498" y="500312"/>
                </a:lnTo>
                <a:lnTo>
                  <a:pt x="1611273" y="508655"/>
                </a:lnTo>
                <a:lnTo>
                  <a:pt x="1614445" y="516997"/>
                </a:lnTo>
                <a:lnTo>
                  <a:pt x="1618014" y="524545"/>
                </a:lnTo>
                <a:lnTo>
                  <a:pt x="1621979" y="532490"/>
                </a:lnTo>
                <a:lnTo>
                  <a:pt x="1626340" y="540435"/>
                </a:lnTo>
                <a:lnTo>
                  <a:pt x="1631098" y="547585"/>
                </a:lnTo>
                <a:lnTo>
                  <a:pt x="1636253" y="554338"/>
                </a:lnTo>
                <a:lnTo>
                  <a:pt x="1641804" y="561092"/>
                </a:lnTo>
                <a:lnTo>
                  <a:pt x="1647355" y="567845"/>
                </a:lnTo>
                <a:lnTo>
                  <a:pt x="1653303" y="573804"/>
                </a:lnTo>
                <a:lnTo>
                  <a:pt x="1659250" y="580160"/>
                </a:lnTo>
                <a:lnTo>
                  <a:pt x="1665991" y="585721"/>
                </a:lnTo>
                <a:lnTo>
                  <a:pt x="1672731" y="591283"/>
                </a:lnTo>
                <a:lnTo>
                  <a:pt x="1679472" y="596050"/>
                </a:lnTo>
                <a:lnTo>
                  <a:pt x="1687005" y="600817"/>
                </a:lnTo>
                <a:lnTo>
                  <a:pt x="1694539" y="605186"/>
                </a:lnTo>
                <a:lnTo>
                  <a:pt x="1702469" y="609159"/>
                </a:lnTo>
                <a:lnTo>
                  <a:pt x="1710399" y="612734"/>
                </a:lnTo>
                <a:lnTo>
                  <a:pt x="1718329" y="615912"/>
                </a:lnTo>
                <a:lnTo>
                  <a:pt x="1727052" y="618693"/>
                </a:lnTo>
                <a:lnTo>
                  <a:pt x="1735378" y="621076"/>
                </a:lnTo>
                <a:lnTo>
                  <a:pt x="1744101" y="623063"/>
                </a:lnTo>
                <a:lnTo>
                  <a:pt x="1752824" y="624652"/>
                </a:lnTo>
                <a:lnTo>
                  <a:pt x="1761944" y="626241"/>
                </a:lnTo>
                <a:lnTo>
                  <a:pt x="1770667" y="626638"/>
                </a:lnTo>
                <a:lnTo>
                  <a:pt x="1780579" y="627035"/>
                </a:lnTo>
                <a:lnTo>
                  <a:pt x="1789699" y="626638"/>
                </a:lnTo>
                <a:lnTo>
                  <a:pt x="1798819" y="626241"/>
                </a:lnTo>
                <a:lnTo>
                  <a:pt x="1807542" y="624652"/>
                </a:lnTo>
                <a:lnTo>
                  <a:pt x="1816265" y="623063"/>
                </a:lnTo>
                <a:lnTo>
                  <a:pt x="1825384" y="621076"/>
                </a:lnTo>
                <a:lnTo>
                  <a:pt x="1833711" y="618693"/>
                </a:lnTo>
                <a:lnTo>
                  <a:pt x="1842037" y="615912"/>
                </a:lnTo>
                <a:lnTo>
                  <a:pt x="1850364" y="612734"/>
                </a:lnTo>
                <a:lnTo>
                  <a:pt x="1858294" y="609159"/>
                </a:lnTo>
                <a:lnTo>
                  <a:pt x="1866224" y="605186"/>
                </a:lnTo>
                <a:lnTo>
                  <a:pt x="1873757" y="600817"/>
                </a:lnTo>
                <a:lnTo>
                  <a:pt x="1880894" y="596050"/>
                </a:lnTo>
                <a:lnTo>
                  <a:pt x="1888031" y="591283"/>
                </a:lnTo>
                <a:lnTo>
                  <a:pt x="1894772" y="585721"/>
                </a:lnTo>
                <a:lnTo>
                  <a:pt x="1901116" y="580160"/>
                </a:lnTo>
                <a:lnTo>
                  <a:pt x="1907460" y="573804"/>
                </a:lnTo>
                <a:lnTo>
                  <a:pt x="1913804" y="567845"/>
                </a:lnTo>
                <a:lnTo>
                  <a:pt x="1919355" y="561092"/>
                </a:lnTo>
                <a:lnTo>
                  <a:pt x="1924509" y="554338"/>
                </a:lnTo>
                <a:lnTo>
                  <a:pt x="1929664" y="547585"/>
                </a:lnTo>
                <a:lnTo>
                  <a:pt x="1934026" y="540435"/>
                </a:lnTo>
                <a:lnTo>
                  <a:pt x="1938387" y="532490"/>
                </a:lnTo>
                <a:lnTo>
                  <a:pt x="1942352" y="524545"/>
                </a:lnTo>
                <a:lnTo>
                  <a:pt x="1945921" y="516997"/>
                </a:lnTo>
                <a:lnTo>
                  <a:pt x="1949093" y="508655"/>
                </a:lnTo>
                <a:lnTo>
                  <a:pt x="1951868" y="500312"/>
                </a:lnTo>
                <a:lnTo>
                  <a:pt x="1954247" y="491970"/>
                </a:lnTo>
                <a:lnTo>
                  <a:pt x="1957023" y="482833"/>
                </a:lnTo>
                <a:lnTo>
                  <a:pt x="1958212" y="474094"/>
                </a:lnTo>
                <a:lnTo>
                  <a:pt x="1959402" y="465354"/>
                </a:lnTo>
                <a:lnTo>
                  <a:pt x="1960195" y="456218"/>
                </a:lnTo>
                <a:lnTo>
                  <a:pt x="1960591" y="447081"/>
                </a:lnTo>
                <a:lnTo>
                  <a:pt x="1960195" y="437547"/>
                </a:lnTo>
                <a:lnTo>
                  <a:pt x="1959402" y="428410"/>
                </a:lnTo>
                <a:lnTo>
                  <a:pt x="1958212" y="419273"/>
                </a:lnTo>
                <a:lnTo>
                  <a:pt x="1957023" y="410534"/>
                </a:lnTo>
                <a:lnTo>
                  <a:pt x="1954247" y="401794"/>
                </a:lnTo>
                <a:lnTo>
                  <a:pt x="1951868" y="393055"/>
                </a:lnTo>
                <a:lnTo>
                  <a:pt x="1949093" y="384712"/>
                </a:lnTo>
                <a:lnTo>
                  <a:pt x="1945921" y="376767"/>
                </a:lnTo>
                <a:lnTo>
                  <a:pt x="1942352" y="368822"/>
                </a:lnTo>
                <a:lnTo>
                  <a:pt x="1938387" y="361275"/>
                </a:lnTo>
                <a:lnTo>
                  <a:pt x="1934026" y="353727"/>
                </a:lnTo>
                <a:lnTo>
                  <a:pt x="1929664" y="346179"/>
                </a:lnTo>
                <a:lnTo>
                  <a:pt x="1924509" y="339029"/>
                </a:lnTo>
                <a:lnTo>
                  <a:pt x="1919355" y="332275"/>
                </a:lnTo>
                <a:lnTo>
                  <a:pt x="1913804" y="325919"/>
                </a:lnTo>
                <a:lnTo>
                  <a:pt x="1907460" y="319563"/>
                </a:lnTo>
                <a:lnTo>
                  <a:pt x="1901116" y="313605"/>
                </a:lnTo>
                <a:lnTo>
                  <a:pt x="1894772" y="308043"/>
                </a:lnTo>
                <a:lnTo>
                  <a:pt x="1888031" y="302482"/>
                </a:lnTo>
                <a:lnTo>
                  <a:pt x="1880894" y="297317"/>
                </a:lnTo>
                <a:lnTo>
                  <a:pt x="1873757" y="292550"/>
                </a:lnTo>
                <a:lnTo>
                  <a:pt x="1866224" y="288578"/>
                </a:lnTo>
                <a:lnTo>
                  <a:pt x="1858294" y="284605"/>
                </a:lnTo>
                <a:lnTo>
                  <a:pt x="1850364" y="281030"/>
                </a:lnTo>
                <a:lnTo>
                  <a:pt x="1842037" y="277852"/>
                </a:lnTo>
                <a:lnTo>
                  <a:pt x="1833711" y="275071"/>
                </a:lnTo>
                <a:lnTo>
                  <a:pt x="1825384" y="272688"/>
                </a:lnTo>
                <a:lnTo>
                  <a:pt x="1816265" y="270304"/>
                </a:lnTo>
                <a:lnTo>
                  <a:pt x="1807542" y="269113"/>
                </a:lnTo>
                <a:lnTo>
                  <a:pt x="1798819" y="267921"/>
                </a:lnTo>
                <a:lnTo>
                  <a:pt x="1789699" y="267126"/>
                </a:lnTo>
                <a:lnTo>
                  <a:pt x="1780579" y="266729"/>
                </a:lnTo>
                <a:close/>
                <a:moveTo>
                  <a:pt x="1769477" y="236538"/>
                </a:moveTo>
                <a:lnTo>
                  <a:pt x="1780579" y="236538"/>
                </a:lnTo>
                <a:lnTo>
                  <a:pt x="1791285" y="236538"/>
                </a:lnTo>
                <a:lnTo>
                  <a:pt x="1801594" y="237333"/>
                </a:lnTo>
                <a:lnTo>
                  <a:pt x="1812300" y="238922"/>
                </a:lnTo>
                <a:lnTo>
                  <a:pt x="1823005" y="240511"/>
                </a:lnTo>
                <a:lnTo>
                  <a:pt x="1832918" y="242894"/>
                </a:lnTo>
                <a:lnTo>
                  <a:pt x="1842830" y="245675"/>
                </a:lnTo>
                <a:lnTo>
                  <a:pt x="1852346" y="248853"/>
                </a:lnTo>
                <a:lnTo>
                  <a:pt x="1861862" y="252825"/>
                </a:lnTo>
                <a:lnTo>
                  <a:pt x="1871775" y="256798"/>
                </a:lnTo>
                <a:lnTo>
                  <a:pt x="1880498" y="261962"/>
                </a:lnTo>
                <a:lnTo>
                  <a:pt x="1889221" y="267126"/>
                </a:lnTo>
                <a:lnTo>
                  <a:pt x="1897944" y="272291"/>
                </a:lnTo>
                <a:lnTo>
                  <a:pt x="1905874" y="278249"/>
                </a:lnTo>
                <a:lnTo>
                  <a:pt x="1914200" y="284208"/>
                </a:lnTo>
                <a:lnTo>
                  <a:pt x="1921734" y="290961"/>
                </a:lnTo>
                <a:lnTo>
                  <a:pt x="1929268" y="297715"/>
                </a:lnTo>
                <a:lnTo>
                  <a:pt x="1936008" y="305660"/>
                </a:lnTo>
                <a:lnTo>
                  <a:pt x="1942352" y="313207"/>
                </a:lnTo>
                <a:lnTo>
                  <a:pt x="1948696" y="320755"/>
                </a:lnTo>
                <a:lnTo>
                  <a:pt x="1954644" y="329097"/>
                </a:lnTo>
                <a:lnTo>
                  <a:pt x="1960195" y="337440"/>
                </a:lnTo>
                <a:lnTo>
                  <a:pt x="1965349" y="346179"/>
                </a:lnTo>
                <a:lnTo>
                  <a:pt x="1970107" y="355713"/>
                </a:lnTo>
                <a:lnTo>
                  <a:pt x="1974072" y="364850"/>
                </a:lnTo>
                <a:lnTo>
                  <a:pt x="1978037" y="374384"/>
                </a:lnTo>
                <a:lnTo>
                  <a:pt x="1981209" y="384315"/>
                </a:lnTo>
                <a:lnTo>
                  <a:pt x="1983985" y="393849"/>
                </a:lnTo>
                <a:lnTo>
                  <a:pt x="1986364" y="404575"/>
                </a:lnTo>
                <a:lnTo>
                  <a:pt x="1988346" y="414903"/>
                </a:lnTo>
                <a:lnTo>
                  <a:pt x="1989536" y="425232"/>
                </a:lnTo>
                <a:lnTo>
                  <a:pt x="1990329" y="435958"/>
                </a:lnTo>
                <a:lnTo>
                  <a:pt x="1990725" y="447081"/>
                </a:lnTo>
                <a:lnTo>
                  <a:pt x="1990329" y="457807"/>
                </a:lnTo>
                <a:lnTo>
                  <a:pt x="1989536" y="468135"/>
                </a:lnTo>
                <a:lnTo>
                  <a:pt x="1988346" y="478861"/>
                </a:lnTo>
                <a:lnTo>
                  <a:pt x="1986364" y="489587"/>
                </a:lnTo>
                <a:lnTo>
                  <a:pt x="1983985" y="499518"/>
                </a:lnTo>
                <a:lnTo>
                  <a:pt x="1981209" y="509449"/>
                </a:lnTo>
                <a:lnTo>
                  <a:pt x="1978037" y="518983"/>
                </a:lnTo>
                <a:lnTo>
                  <a:pt x="1974072" y="528517"/>
                </a:lnTo>
                <a:lnTo>
                  <a:pt x="1970107" y="538051"/>
                </a:lnTo>
                <a:lnTo>
                  <a:pt x="1965349" y="547188"/>
                </a:lnTo>
                <a:lnTo>
                  <a:pt x="1960195" y="555927"/>
                </a:lnTo>
                <a:lnTo>
                  <a:pt x="1954644" y="564270"/>
                </a:lnTo>
                <a:lnTo>
                  <a:pt x="1948696" y="572612"/>
                </a:lnTo>
                <a:lnTo>
                  <a:pt x="1942352" y="580954"/>
                </a:lnTo>
                <a:lnTo>
                  <a:pt x="1936008" y="588502"/>
                </a:lnTo>
                <a:lnTo>
                  <a:pt x="1929268" y="595652"/>
                </a:lnTo>
                <a:lnTo>
                  <a:pt x="1921734" y="602406"/>
                </a:lnTo>
                <a:lnTo>
                  <a:pt x="1914200" y="609159"/>
                </a:lnTo>
                <a:lnTo>
                  <a:pt x="1905874" y="615118"/>
                </a:lnTo>
                <a:lnTo>
                  <a:pt x="1897944" y="621076"/>
                </a:lnTo>
                <a:lnTo>
                  <a:pt x="1889221" y="627035"/>
                </a:lnTo>
                <a:lnTo>
                  <a:pt x="1880498" y="631802"/>
                </a:lnTo>
                <a:lnTo>
                  <a:pt x="1871775" y="636569"/>
                </a:lnTo>
                <a:lnTo>
                  <a:pt x="1861862" y="640542"/>
                </a:lnTo>
                <a:lnTo>
                  <a:pt x="1852346" y="644514"/>
                </a:lnTo>
                <a:lnTo>
                  <a:pt x="1842830" y="647692"/>
                </a:lnTo>
                <a:lnTo>
                  <a:pt x="1832918" y="650473"/>
                </a:lnTo>
                <a:lnTo>
                  <a:pt x="1823005" y="652856"/>
                </a:lnTo>
                <a:lnTo>
                  <a:pt x="1812300" y="654843"/>
                </a:lnTo>
                <a:lnTo>
                  <a:pt x="1801594" y="656034"/>
                </a:lnTo>
                <a:lnTo>
                  <a:pt x="1791285" y="656829"/>
                </a:lnTo>
                <a:lnTo>
                  <a:pt x="1780579" y="657226"/>
                </a:lnTo>
                <a:lnTo>
                  <a:pt x="1769477" y="656829"/>
                </a:lnTo>
                <a:lnTo>
                  <a:pt x="1758772" y="656034"/>
                </a:lnTo>
                <a:lnTo>
                  <a:pt x="1748463" y="654843"/>
                </a:lnTo>
                <a:lnTo>
                  <a:pt x="1738154" y="652856"/>
                </a:lnTo>
                <a:lnTo>
                  <a:pt x="1727845" y="650473"/>
                </a:lnTo>
                <a:lnTo>
                  <a:pt x="1717536" y="647692"/>
                </a:lnTo>
                <a:lnTo>
                  <a:pt x="1708020" y="644514"/>
                </a:lnTo>
                <a:lnTo>
                  <a:pt x="1698504" y="640542"/>
                </a:lnTo>
                <a:lnTo>
                  <a:pt x="1689384" y="636569"/>
                </a:lnTo>
                <a:lnTo>
                  <a:pt x="1680265" y="631802"/>
                </a:lnTo>
                <a:lnTo>
                  <a:pt x="1671145" y="627035"/>
                </a:lnTo>
                <a:lnTo>
                  <a:pt x="1662819" y="621076"/>
                </a:lnTo>
                <a:lnTo>
                  <a:pt x="1654492" y="615118"/>
                </a:lnTo>
                <a:lnTo>
                  <a:pt x="1646562" y="609159"/>
                </a:lnTo>
                <a:lnTo>
                  <a:pt x="1639028" y="602406"/>
                </a:lnTo>
                <a:lnTo>
                  <a:pt x="1631495" y="595652"/>
                </a:lnTo>
                <a:lnTo>
                  <a:pt x="1624358" y="588502"/>
                </a:lnTo>
                <a:lnTo>
                  <a:pt x="1618014" y="580954"/>
                </a:lnTo>
                <a:lnTo>
                  <a:pt x="1611670" y="572612"/>
                </a:lnTo>
                <a:lnTo>
                  <a:pt x="1606119" y="564270"/>
                </a:lnTo>
                <a:lnTo>
                  <a:pt x="1600568" y="555927"/>
                </a:lnTo>
                <a:lnTo>
                  <a:pt x="1595413" y="547188"/>
                </a:lnTo>
                <a:lnTo>
                  <a:pt x="1591052" y="538051"/>
                </a:lnTo>
                <a:lnTo>
                  <a:pt x="1586294" y="528517"/>
                </a:lnTo>
                <a:lnTo>
                  <a:pt x="1582725" y="518983"/>
                </a:lnTo>
                <a:lnTo>
                  <a:pt x="1579553" y="509449"/>
                </a:lnTo>
                <a:lnTo>
                  <a:pt x="1576381" y="499518"/>
                </a:lnTo>
                <a:lnTo>
                  <a:pt x="1574399" y="489587"/>
                </a:lnTo>
                <a:lnTo>
                  <a:pt x="1572416" y="478861"/>
                </a:lnTo>
                <a:lnTo>
                  <a:pt x="1571227" y="468135"/>
                </a:lnTo>
                <a:lnTo>
                  <a:pt x="1570434" y="457807"/>
                </a:lnTo>
                <a:lnTo>
                  <a:pt x="1570037" y="447081"/>
                </a:lnTo>
                <a:lnTo>
                  <a:pt x="1570434" y="435958"/>
                </a:lnTo>
                <a:lnTo>
                  <a:pt x="1571227" y="425232"/>
                </a:lnTo>
                <a:lnTo>
                  <a:pt x="1572416" y="414903"/>
                </a:lnTo>
                <a:lnTo>
                  <a:pt x="1574399" y="404575"/>
                </a:lnTo>
                <a:lnTo>
                  <a:pt x="1576381" y="393849"/>
                </a:lnTo>
                <a:lnTo>
                  <a:pt x="1579553" y="384315"/>
                </a:lnTo>
                <a:lnTo>
                  <a:pt x="1582725" y="374384"/>
                </a:lnTo>
                <a:lnTo>
                  <a:pt x="1586294" y="364850"/>
                </a:lnTo>
                <a:lnTo>
                  <a:pt x="1591052" y="355713"/>
                </a:lnTo>
                <a:lnTo>
                  <a:pt x="1595413" y="346179"/>
                </a:lnTo>
                <a:lnTo>
                  <a:pt x="1600568" y="337440"/>
                </a:lnTo>
                <a:lnTo>
                  <a:pt x="1606119" y="329097"/>
                </a:lnTo>
                <a:lnTo>
                  <a:pt x="1611670" y="320755"/>
                </a:lnTo>
                <a:lnTo>
                  <a:pt x="1618014" y="313207"/>
                </a:lnTo>
                <a:lnTo>
                  <a:pt x="1624358" y="305660"/>
                </a:lnTo>
                <a:lnTo>
                  <a:pt x="1631495" y="297715"/>
                </a:lnTo>
                <a:lnTo>
                  <a:pt x="1639028" y="290961"/>
                </a:lnTo>
                <a:lnTo>
                  <a:pt x="1646562" y="284208"/>
                </a:lnTo>
                <a:lnTo>
                  <a:pt x="1654492" y="278249"/>
                </a:lnTo>
                <a:lnTo>
                  <a:pt x="1662819" y="272291"/>
                </a:lnTo>
                <a:lnTo>
                  <a:pt x="1671145" y="267126"/>
                </a:lnTo>
                <a:lnTo>
                  <a:pt x="1680265" y="261962"/>
                </a:lnTo>
                <a:lnTo>
                  <a:pt x="1689384" y="256798"/>
                </a:lnTo>
                <a:lnTo>
                  <a:pt x="1698504" y="252825"/>
                </a:lnTo>
                <a:lnTo>
                  <a:pt x="1708020" y="248853"/>
                </a:lnTo>
                <a:lnTo>
                  <a:pt x="1717536" y="245675"/>
                </a:lnTo>
                <a:lnTo>
                  <a:pt x="1727845" y="242894"/>
                </a:lnTo>
                <a:lnTo>
                  <a:pt x="1738154" y="240511"/>
                </a:lnTo>
                <a:lnTo>
                  <a:pt x="1748463" y="238922"/>
                </a:lnTo>
                <a:lnTo>
                  <a:pt x="1758772" y="237333"/>
                </a:lnTo>
                <a:lnTo>
                  <a:pt x="1769477" y="236538"/>
                </a:lnTo>
                <a:close/>
                <a:moveTo>
                  <a:pt x="1775815" y="217488"/>
                </a:moveTo>
                <a:lnTo>
                  <a:pt x="1764301" y="218281"/>
                </a:lnTo>
                <a:lnTo>
                  <a:pt x="1752786" y="219472"/>
                </a:lnTo>
                <a:lnTo>
                  <a:pt x="1741669" y="221059"/>
                </a:lnTo>
                <a:lnTo>
                  <a:pt x="1730154" y="223441"/>
                </a:lnTo>
                <a:lnTo>
                  <a:pt x="1718243" y="226219"/>
                </a:lnTo>
                <a:lnTo>
                  <a:pt x="1707125" y="229791"/>
                </a:lnTo>
                <a:lnTo>
                  <a:pt x="1696405" y="233759"/>
                </a:lnTo>
                <a:lnTo>
                  <a:pt x="1685684" y="238125"/>
                </a:lnTo>
                <a:lnTo>
                  <a:pt x="1674964" y="243285"/>
                </a:lnTo>
                <a:lnTo>
                  <a:pt x="1665038" y="248841"/>
                </a:lnTo>
                <a:lnTo>
                  <a:pt x="1655509" y="254794"/>
                </a:lnTo>
                <a:lnTo>
                  <a:pt x="1646376" y="261541"/>
                </a:lnTo>
                <a:lnTo>
                  <a:pt x="1637641" y="268288"/>
                </a:lnTo>
                <a:lnTo>
                  <a:pt x="1628906" y="275035"/>
                </a:lnTo>
                <a:lnTo>
                  <a:pt x="1620568" y="282575"/>
                </a:lnTo>
                <a:lnTo>
                  <a:pt x="1613024" y="290513"/>
                </a:lnTo>
                <a:lnTo>
                  <a:pt x="1605877" y="298847"/>
                </a:lnTo>
                <a:lnTo>
                  <a:pt x="1598730" y="307578"/>
                </a:lnTo>
                <a:lnTo>
                  <a:pt x="1592377" y="316707"/>
                </a:lnTo>
                <a:lnTo>
                  <a:pt x="1586025" y="325835"/>
                </a:lnTo>
                <a:lnTo>
                  <a:pt x="1580466" y="334963"/>
                </a:lnTo>
                <a:lnTo>
                  <a:pt x="1575304" y="344885"/>
                </a:lnTo>
                <a:lnTo>
                  <a:pt x="1570937" y="355203"/>
                </a:lnTo>
                <a:lnTo>
                  <a:pt x="1566569" y="365125"/>
                </a:lnTo>
                <a:lnTo>
                  <a:pt x="1562995" y="375444"/>
                </a:lnTo>
                <a:lnTo>
                  <a:pt x="1559819" y="385763"/>
                </a:lnTo>
                <a:lnTo>
                  <a:pt x="1557039" y="396875"/>
                </a:lnTo>
                <a:lnTo>
                  <a:pt x="1555054" y="407988"/>
                </a:lnTo>
                <a:lnTo>
                  <a:pt x="1553466" y="418703"/>
                </a:lnTo>
                <a:lnTo>
                  <a:pt x="1552275" y="429816"/>
                </a:lnTo>
                <a:lnTo>
                  <a:pt x="1551481" y="440929"/>
                </a:lnTo>
                <a:lnTo>
                  <a:pt x="1551481" y="452438"/>
                </a:lnTo>
                <a:lnTo>
                  <a:pt x="1552275" y="463947"/>
                </a:lnTo>
                <a:lnTo>
                  <a:pt x="1553466" y="475060"/>
                </a:lnTo>
                <a:lnTo>
                  <a:pt x="1555054" y="486569"/>
                </a:lnTo>
                <a:lnTo>
                  <a:pt x="1557437" y="498079"/>
                </a:lnTo>
                <a:lnTo>
                  <a:pt x="1560216" y="509588"/>
                </a:lnTo>
                <a:lnTo>
                  <a:pt x="1563789" y="520700"/>
                </a:lnTo>
                <a:lnTo>
                  <a:pt x="1567760" y="531416"/>
                </a:lnTo>
                <a:lnTo>
                  <a:pt x="1572525" y="542529"/>
                </a:lnTo>
                <a:lnTo>
                  <a:pt x="1577290" y="552847"/>
                </a:lnTo>
                <a:lnTo>
                  <a:pt x="1582848" y="562769"/>
                </a:lnTo>
                <a:lnTo>
                  <a:pt x="1589201" y="572294"/>
                </a:lnTo>
                <a:lnTo>
                  <a:pt x="1595554" y="581819"/>
                </a:lnTo>
                <a:lnTo>
                  <a:pt x="1602304" y="590550"/>
                </a:lnTo>
                <a:lnTo>
                  <a:pt x="1609451" y="598885"/>
                </a:lnTo>
                <a:lnTo>
                  <a:pt x="1616995" y="607219"/>
                </a:lnTo>
                <a:lnTo>
                  <a:pt x="1624936" y="614760"/>
                </a:lnTo>
                <a:lnTo>
                  <a:pt x="1632877" y="621904"/>
                </a:lnTo>
                <a:lnTo>
                  <a:pt x="1642009" y="629047"/>
                </a:lnTo>
                <a:lnTo>
                  <a:pt x="1650744" y="635794"/>
                </a:lnTo>
                <a:lnTo>
                  <a:pt x="1659876" y="641747"/>
                </a:lnTo>
                <a:lnTo>
                  <a:pt x="1669405" y="647304"/>
                </a:lnTo>
                <a:lnTo>
                  <a:pt x="1678935" y="652066"/>
                </a:lnTo>
                <a:lnTo>
                  <a:pt x="1689258" y="656829"/>
                </a:lnTo>
                <a:lnTo>
                  <a:pt x="1699581" y="661194"/>
                </a:lnTo>
                <a:lnTo>
                  <a:pt x="1709905" y="664766"/>
                </a:lnTo>
                <a:lnTo>
                  <a:pt x="1720228" y="667941"/>
                </a:lnTo>
                <a:lnTo>
                  <a:pt x="1731345" y="670719"/>
                </a:lnTo>
                <a:lnTo>
                  <a:pt x="1742066" y="673101"/>
                </a:lnTo>
                <a:lnTo>
                  <a:pt x="1753183" y="674688"/>
                </a:lnTo>
                <a:lnTo>
                  <a:pt x="1764301" y="675879"/>
                </a:lnTo>
                <a:lnTo>
                  <a:pt x="1775815" y="676276"/>
                </a:lnTo>
                <a:lnTo>
                  <a:pt x="1786932" y="676276"/>
                </a:lnTo>
                <a:lnTo>
                  <a:pt x="1798447" y="675879"/>
                </a:lnTo>
                <a:lnTo>
                  <a:pt x="1809564" y="674688"/>
                </a:lnTo>
                <a:lnTo>
                  <a:pt x="1821476" y="673101"/>
                </a:lnTo>
                <a:lnTo>
                  <a:pt x="1832593" y="670322"/>
                </a:lnTo>
                <a:lnTo>
                  <a:pt x="1844108" y="667544"/>
                </a:lnTo>
                <a:lnTo>
                  <a:pt x="1855225" y="663972"/>
                </a:lnTo>
                <a:lnTo>
                  <a:pt x="1866740" y="660004"/>
                </a:lnTo>
                <a:lnTo>
                  <a:pt x="1877063" y="655241"/>
                </a:lnTo>
                <a:lnTo>
                  <a:pt x="1887386" y="650479"/>
                </a:lnTo>
                <a:lnTo>
                  <a:pt x="1897313" y="644922"/>
                </a:lnTo>
                <a:lnTo>
                  <a:pt x="1906842" y="638969"/>
                </a:lnTo>
                <a:lnTo>
                  <a:pt x="1916371" y="632619"/>
                </a:lnTo>
                <a:lnTo>
                  <a:pt x="1925503" y="625872"/>
                </a:lnTo>
                <a:lnTo>
                  <a:pt x="1933841" y="618332"/>
                </a:lnTo>
                <a:lnTo>
                  <a:pt x="1941782" y="610791"/>
                </a:lnTo>
                <a:lnTo>
                  <a:pt x="1949723" y="603250"/>
                </a:lnTo>
                <a:lnTo>
                  <a:pt x="1957267" y="594916"/>
                </a:lnTo>
                <a:lnTo>
                  <a:pt x="1964017" y="586185"/>
                </a:lnTo>
                <a:lnTo>
                  <a:pt x="1970370" y="577057"/>
                </a:lnTo>
                <a:lnTo>
                  <a:pt x="1976326" y="567929"/>
                </a:lnTo>
                <a:lnTo>
                  <a:pt x="1981884" y="558404"/>
                </a:lnTo>
                <a:lnTo>
                  <a:pt x="1987046" y="548879"/>
                </a:lnTo>
                <a:lnTo>
                  <a:pt x="1991811" y="538957"/>
                </a:lnTo>
                <a:lnTo>
                  <a:pt x="1995781" y="528638"/>
                </a:lnTo>
                <a:lnTo>
                  <a:pt x="1999752" y="518319"/>
                </a:lnTo>
                <a:lnTo>
                  <a:pt x="2003325" y="507604"/>
                </a:lnTo>
                <a:lnTo>
                  <a:pt x="2005708" y="496888"/>
                </a:lnTo>
                <a:lnTo>
                  <a:pt x="2008090" y="485775"/>
                </a:lnTo>
                <a:lnTo>
                  <a:pt x="2009678" y="475060"/>
                </a:lnTo>
                <a:lnTo>
                  <a:pt x="2010869" y="463947"/>
                </a:lnTo>
                <a:lnTo>
                  <a:pt x="2011266" y="452835"/>
                </a:lnTo>
                <a:lnTo>
                  <a:pt x="2011266" y="441325"/>
                </a:lnTo>
                <a:lnTo>
                  <a:pt x="2010869" y="429816"/>
                </a:lnTo>
                <a:lnTo>
                  <a:pt x="2009678" y="418703"/>
                </a:lnTo>
                <a:lnTo>
                  <a:pt x="2007693" y="407194"/>
                </a:lnTo>
                <a:lnTo>
                  <a:pt x="2005311" y="395288"/>
                </a:lnTo>
                <a:lnTo>
                  <a:pt x="2002531" y="384175"/>
                </a:lnTo>
                <a:lnTo>
                  <a:pt x="1998561" y="373063"/>
                </a:lnTo>
                <a:lnTo>
                  <a:pt x="1994590" y="361950"/>
                </a:lnTo>
                <a:lnTo>
                  <a:pt x="1990223" y="351632"/>
                </a:lnTo>
                <a:lnTo>
                  <a:pt x="1985061" y="340916"/>
                </a:lnTo>
                <a:lnTo>
                  <a:pt x="1979899" y="330994"/>
                </a:lnTo>
                <a:lnTo>
                  <a:pt x="1973943" y="321469"/>
                </a:lnTo>
                <a:lnTo>
                  <a:pt x="1967591" y="312341"/>
                </a:lnTo>
                <a:lnTo>
                  <a:pt x="1960841" y="303213"/>
                </a:lnTo>
                <a:lnTo>
                  <a:pt x="1953297" y="294482"/>
                </a:lnTo>
                <a:lnTo>
                  <a:pt x="1945753" y="286544"/>
                </a:lnTo>
                <a:lnTo>
                  <a:pt x="1937812" y="279003"/>
                </a:lnTo>
                <a:lnTo>
                  <a:pt x="1929474" y="271860"/>
                </a:lnTo>
                <a:lnTo>
                  <a:pt x="1921136" y="264716"/>
                </a:lnTo>
                <a:lnTo>
                  <a:pt x="1912004" y="258366"/>
                </a:lnTo>
                <a:lnTo>
                  <a:pt x="1902474" y="252016"/>
                </a:lnTo>
                <a:lnTo>
                  <a:pt x="1893342" y="246460"/>
                </a:lnTo>
                <a:lnTo>
                  <a:pt x="1883416" y="241300"/>
                </a:lnTo>
                <a:lnTo>
                  <a:pt x="1873490" y="236935"/>
                </a:lnTo>
                <a:lnTo>
                  <a:pt x="1863166" y="232569"/>
                </a:lnTo>
                <a:lnTo>
                  <a:pt x="1852843" y="228997"/>
                </a:lnTo>
                <a:lnTo>
                  <a:pt x="1842123" y="225822"/>
                </a:lnTo>
                <a:lnTo>
                  <a:pt x="1831402" y="223044"/>
                </a:lnTo>
                <a:lnTo>
                  <a:pt x="1820682" y="221059"/>
                </a:lnTo>
                <a:lnTo>
                  <a:pt x="1809564" y="219472"/>
                </a:lnTo>
                <a:lnTo>
                  <a:pt x="1798447" y="218281"/>
                </a:lnTo>
                <a:lnTo>
                  <a:pt x="1787330" y="217488"/>
                </a:lnTo>
                <a:lnTo>
                  <a:pt x="1775815" y="217488"/>
                </a:lnTo>
                <a:close/>
                <a:moveTo>
                  <a:pt x="1712287" y="0"/>
                </a:moveTo>
                <a:lnTo>
                  <a:pt x="1715860" y="0"/>
                </a:lnTo>
                <a:lnTo>
                  <a:pt x="1718640" y="397"/>
                </a:lnTo>
                <a:lnTo>
                  <a:pt x="1721816" y="1191"/>
                </a:lnTo>
                <a:lnTo>
                  <a:pt x="1724198" y="2778"/>
                </a:lnTo>
                <a:lnTo>
                  <a:pt x="1726978" y="4366"/>
                </a:lnTo>
                <a:lnTo>
                  <a:pt x="1728566" y="6350"/>
                </a:lnTo>
                <a:lnTo>
                  <a:pt x="1729757" y="8731"/>
                </a:lnTo>
                <a:lnTo>
                  <a:pt x="1730551" y="11112"/>
                </a:lnTo>
                <a:lnTo>
                  <a:pt x="1737698" y="39687"/>
                </a:lnTo>
                <a:lnTo>
                  <a:pt x="1744448" y="68262"/>
                </a:lnTo>
                <a:lnTo>
                  <a:pt x="1744845" y="70644"/>
                </a:lnTo>
                <a:lnTo>
                  <a:pt x="1746036" y="73025"/>
                </a:lnTo>
                <a:lnTo>
                  <a:pt x="1747227" y="75406"/>
                </a:lnTo>
                <a:lnTo>
                  <a:pt x="1748816" y="77391"/>
                </a:lnTo>
                <a:lnTo>
                  <a:pt x="1750801" y="78978"/>
                </a:lnTo>
                <a:lnTo>
                  <a:pt x="1752786" y="80169"/>
                </a:lnTo>
                <a:lnTo>
                  <a:pt x="1755168" y="80962"/>
                </a:lnTo>
                <a:lnTo>
                  <a:pt x="1757551" y="81756"/>
                </a:lnTo>
                <a:lnTo>
                  <a:pt x="1775815" y="80962"/>
                </a:lnTo>
                <a:lnTo>
                  <a:pt x="1793682" y="81359"/>
                </a:lnTo>
                <a:lnTo>
                  <a:pt x="1811550" y="82153"/>
                </a:lnTo>
                <a:lnTo>
                  <a:pt x="1829814" y="84137"/>
                </a:lnTo>
                <a:lnTo>
                  <a:pt x="1847284" y="86916"/>
                </a:lnTo>
                <a:lnTo>
                  <a:pt x="1865152" y="90487"/>
                </a:lnTo>
                <a:lnTo>
                  <a:pt x="1882225" y="94853"/>
                </a:lnTo>
                <a:lnTo>
                  <a:pt x="1899298" y="100012"/>
                </a:lnTo>
                <a:lnTo>
                  <a:pt x="1902077" y="100409"/>
                </a:lnTo>
                <a:lnTo>
                  <a:pt x="1904460" y="100012"/>
                </a:lnTo>
                <a:lnTo>
                  <a:pt x="1906842" y="99616"/>
                </a:lnTo>
                <a:lnTo>
                  <a:pt x="1908827" y="98425"/>
                </a:lnTo>
                <a:lnTo>
                  <a:pt x="1911606" y="97234"/>
                </a:lnTo>
                <a:lnTo>
                  <a:pt x="1913195" y="95250"/>
                </a:lnTo>
                <a:lnTo>
                  <a:pt x="1914783" y="93266"/>
                </a:lnTo>
                <a:lnTo>
                  <a:pt x="1915974" y="91281"/>
                </a:lnTo>
                <a:lnTo>
                  <a:pt x="1944165" y="39687"/>
                </a:lnTo>
                <a:lnTo>
                  <a:pt x="1945356" y="37306"/>
                </a:lnTo>
                <a:lnTo>
                  <a:pt x="1947341" y="35322"/>
                </a:lnTo>
                <a:lnTo>
                  <a:pt x="1949326" y="34131"/>
                </a:lnTo>
                <a:lnTo>
                  <a:pt x="1952106" y="32941"/>
                </a:lnTo>
                <a:lnTo>
                  <a:pt x="1954885" y="32147"/>
                </a:lnTo>
                <a:lnTo>
                  <a:pt x="1958061" y="32147"/>
                </a:lnTo>
                <a:lnTo>
                  <a:pt x="1961238" y="32544"/>
                </a:lnTo>
                <a:lnTo>
                  <a:pt x="1964414" y="33734"/>
                </a:lnTo>
                <a:lnTo>
                  <a:pt x="1975532" y="38894"/>
                </a:lnTo>
                <a:lnTo>
                  <a:pt x="1986252" y="44053"/>
                </a:lnTo>
                <a:lnTo>
                  <a:pt x="1996972" y="50006"/>
                </a:lnTo>
                <a:lnTo>
                  <a:pt x="2008090" y="55959"/>
                </a:lnTo>
                <a:lnTo>
                  <a:pt x="2018413" y="61912"/>
                </a:lnTo>
                <a:lnTo>
                  <a:pt x="2028737" y="68659"/>
                </a:lnTo>
                <a:lnTo>
                  <a:pt x="2039060" y="75803"/>
                </a:lnTo>
                <a:lnTo>
                  <a:pt x="2049383" y="82550"/>
                </a:lnTo>
                <a:lnTo>
                  <a:pt x="2051765" y="84931"/>
                </a:lnTo>
                <a:lnTo>
                  <a:pt x="2053751" y="87312"/>
                </a:lnTo>
                <a:lnTo>
                  <a:pt x="2054942" y="90091"/>
                </a:lnTo>
                <a:lnTo>
                  <a:pt x="2055736" y="92472"/>
                </a:lnTo>
                <a:lnTo>
                  <a:pt x="2056133" y="95250"/>
                </a:lnTo>
                <a:lnTo>
                  <a:pt x="2056133" y="98028"/>
                </a:lnTo>
                <a:lnTo>
                  <a:pt x="2055339" y="100409"/>
                </a:lnTo>
                <a:lnTo>
                  <a:pt x="2054148" y="102791"/>
                </a:lnTo>
                <a:lnTo>
                  <a:pt x="2038663" y="128191"/>
                </a:lnTo>
                <a:lnTo>
                  <a:pt x="2023575" y="153194"/>
                </a:lnTo>
                <a:lnTo>
                  <a:pt x="2021987" y="155178"/>
                </a:lnTo>
                <a:lnTo>
                  <a:pt x="2021193" y="157559"/>
                </a:lnTo>
                <a:lnTo>
                  <a:pt x="2020398" y="159941"/>
                </a:lnTo>
                <a:lnTo>
                  <a:pt x="2020398" y="162322"/>
                </a:lnTo>
                <a:lnTo>
                  <a:pt x="2020398" y="164703"/>
                </a:lnTo>
                <a:lnTo>
                  <a:pt x="2021193" y="167481"/>
                </a:lnTo>
                <a:lnTo>
                  <a:pt x="2022384" y="169863"/>
                </a:lnTo>
                <a:lnTo>
                  <a:pt x="2023575" y="171847"/>
                </a:lnTo>
                <a:lnTo>
                  <a:pt x="2036678" y="184150"/>
                </a:lnTo>
                <a:lnTo>
                  <a:pt x="2049383" y="196850"/>
                </a:lnTo>
                <a:lnTo>
                  <a:pt x="2061295" y="210344"/>
                </a:lnTo>
                <a:lnTo>
                  <a:pt x="2072809" y="224234"/>
                </a:lnTo>
                <a:lnTo>
                  <a:pt x="2083133" y="238919"/>
                </a:lnTo>
                <a:lnTo>
                  <a:pt x="2092662" y="253603"/>
                </a:lnTo>
                <a:lnTo>
                  <a:pt x="2102191" y="269478"/>
                </a:lnTo>
                <a:lnTo>
                  <a:pt x="2110529" y="284956"/>
                </a:lnTo>
                <a:lnTo>
                  <a:pt x="2112514" y="286941"/>
                </a:lnTo>
                <a:lnTo>
                  <a:pt x="2114102" y="288528"/>
                </a:lnTo>
                <a:lnTo>
                  <a:pt x="2116485" y="289719"/>
                </a:lnTo>
                <a:lnTo>
                  <a:pt x="2118867" y="290513"/>
                </a:lnTo>
                <a:lnTo>
                  <a:pt x="2121249" y="290910"/>
                </a:lnTo>
                <a:lnTo>
                  <a:pt x="2123632" y="291307"/>
                </a:lnTo>
                <a:lnTo>
                  <a:pt x="2126014" y="290910"/>
                </a:lnTo>
                <a:lnTo>
                  <a:pt x="2128396" y="290116"/>
                </a:lnTo>
                <a:lnTo>
                  <a:pt x="2156984" y="281781"/>
                </a:lnTo>
                <a:lnTo>
                  <a:pt x="2185572" y="273844"/>
                </a:lnTo>
                <a:lnTo>
                  <a:pt x="2187954" y="273447"/>
                </a:lnTo>
                <a:lnTo>
                  <a:pt x="2190733" y="273050"/>
                </a:lnTo>
                <a:lnTo>
                  <a:pt x="2193116" y="273844"/>
                </a:lnTo>
                <a:lnTo>
                  <a:pt x="2195498" y="274638"/>
                </a:lnTo>
                <a:lnTo>
                  <a:pt x="2197880" y="276225"/>
                </a:lnTo>
                <a:lnTo>
                  <a:pt x="2200263" y="278210"/>
                </a:lnTo>
                <a:lnTo>
                  <a:pt x="2202248" y="280988"/>
                </a:lnTo>
                <a:lnTo>
                  <a:pt x="2203439" y="283766"/>
                </a:lnTo>
                <a:lnTo>
                  <a:pt x="2207807" y="295275"/>
                </a:lnTo>
                <a:lnTo>
                  <a:pt x="2211777" y="307182"/>
                </a:lnTo>
                <a:lnTo>
                  <a:pt x="2215350" y="318691"/>
                </a:lnTo>
                <a:lnTo>
                  <a:pt x="2218527" y="330200"/>
                </a:lnTo>
                <a:lnTo>
                  <a:pt x="2221703" y="342107"/>
                </a:lnTo>
                <a:lnTo>
                  <a:pt x="2224086" y="354410"/>
                </a:lnTo>
                <a:lnTo>
                  <a:pt x="2226468" y="366316"/>
                </a:lnTo>
                <a:lnTo>
                  <a:pt x="2228850" y="378222"/>
                </a:lnTo>
                <a:lnTo>
                  <a:pt x="2228850" y="381397"/>
                </a:lnTo>
                <a:lnTo>
                  <a:pt x="2228453" y="384572"/>
                </a:lnTo>
                <a:lnTo>
                  <a:pt x="2227659" y="387350"/>
                </a:lnTo>
                <a:lnTo>
                  <a:pt x="2226468" y="390128"/>
                </a:lnTo>
                <a:lnTo>
                  <a:pt x="2224880" y="392113"/>
                </a:lnTo>
                <a:lnTo>
                  <a:pt x="2222894" y="393700"/>
                </a:lnTo>
                <a:lnTo>
                  <a:pt x="2220512" y="394891"/>
                </a:lnTo>
                <a:lnTo>
                  <a:pt x="2217733" y="396082"/>
                </a:lnTo>
                <a:lnTo>
                  <a:pt x="2189542" y="403225"/>
                </a:lnTo>
                <a:lnTo>
                  <a:pt x="2160557" y="409972"/>
                </a:lnTo>
                <a:lnTo>
                  <a:pt x="2158175" y="410766"/>
                </a:lnTo>
                <a:lnTo>
                  <a:pt x="2155793" y="411560"/>
                </a:lnTo>
                <a:lnTo>
                  <a:pt x="2153808" y="412750"/>
                </a:lnTo>
                <a:lnTo>
                  <a:pt x="2151822" y="414338"/>
                </a:lnTo>
                <a:lnTo>
                  <a:pt x="2150234" y="416322"/>
                </a:lnTo>
                <a:lnTo>
                  <a:pt x="2149043" y="418307"/>
                </a:lnTo>
                <a:lnTo>
                  <a:pt x="2148249" y="420688"/>
                </a:lnTo>
                <a:lnTo>
                  <a:pt x="2147852" y="423069"/>
                </a:lnTo>
                <a:lnTo>
                  <a:pt x="2148249" y="440929"/>
                </a:lnTo>
                <a:lnTo>
                  <a:pt x="2147852" y="459185"/>
                </a:lnTo>
                <a:lnTo>
                  <a:pt x="2147058" y="477044"/>
                </a:lnTo>
                <a:lnTo>
                  <a:pt x="2145072" y="494904"/>
                </a:lnTo>
                <a:lnTo>
                  <a:pt x="2142293" y="512763"/>
                </a:lnTo>
                <a:lnTo>
                  <a:pt x="2138323" y="530225"/>
                </a:lnTo>
                <a:lnTo>
                  <a:pt x="2133955" y="547688"/>
                </a:lnTo>
                <a:lnTo>
                  <a:pt x="2128793" y="564754"/>
                </a:lnTo>
                <a:lnTo>
                  <a:pt x="2128396" y="567135"/>
                </a:lnTo>
                <a:lnTo>
                  <a:pt x="2128793" y="569913"/>
                </a:lnTo>
                <a:lnTo>
                  <a:pt x="2129190" y="572294"/>
                </a:lnTo>
                <a:lnTo>
                  <a:pt x="2130382" y="574279"/>
                </a:lnTo>
                <a:lnTo>
                  <a:pt x="2131573" y="576263"/>
                </a:lnTo>
                <a:lnTo>
                  <a:pt x="2133558" y="578247"/>
                </a:lnTo>
                <a:lnTo>
                  <a:pt x="2135543" y="580232"/>
                </a:lnTo>
                <a:lnTo>
                  <a:pt x="2137926" y="581025"/>
                </a:lnTo>
                <a:lnTo>
                  <a:pt x="2189542" y="609600"/>
                </a:lnTo>
                <a:lnTo>
                  <a:pt x="2191924" y="610791"/>
                </a:lnTo>
                <a:lnTo>
                  <a:pt x="2193910" y="612379"/>
                </a:lnTo>
                <a:lnTo>
                  <a:pt x="2195498" y="614760"/>
                </a:lnTo>
                <a:lnTo>
                  <a:pt x="2196292" y="617141"/>
                </a:lnTo>
                <a:lnTo>
                  <a:pt x="2197086" y="619919"/>
                </a:lnTo>
                <a:lnTo>
                  <a:pt x="2197086" y="623094"/>
                </a:lnTo>
                <a:lnTo>
                  <a:pt x="2196689" y="626666"/>
                </a:lnTo>
                <a:lnTo>
                  <a:pt x="2195498" y="629841"/>
                </a:lnTo>
                <a:lnTo>
                  <a:pt x="2190336" y="640557"/>
                </a:lnTo>
                <a:lnTo>
                  <a:pt x="2184778" y="651669"/>
                </a:lnTo>
                <a:lnTo>
                  <a:pt x="2178822" y="662385"/>
                </a:lnTo>
                <a:lnTo>
                  <a:pt x="2173263" y="673101"/>
                </a:lnTo>
                <a:lnTo>
                  <a:pt x="2166910" y="683816"/>
                </a:lnTo>
                <a:lnTo>
                  <a:pt x="2160557" y="693738"/>
                </a:lnTo>
                <a:lnTo>
                  <a:pt x="2153808" y="704057"/>
                </a:lnTo>
                <a:lnTo>
                  <a:pt x="2146661" y="713979"/>
                </a:lnTo>
                <a:lnTo>
                  <a:pt x="2144278" y="716360"/>
                </a:lnTo>
                <a:lnTo>
                  <a:pt x="2141896" y="718741"/>
                </a:lnTo>
                <a:lnTo>
                  <a:pt x="2138720" y="719932"/>
                </a:lnTo>
                <a:lnTo>
                  <a:pt x="2136337" y="721122"/>
                </a:lnTo>
                <a:lnTo>
                  <a:pt x="2133558" y="721519"/>
                </a:lnTo>
                <a:lnTo>
                  <a:pt x="2130779" y="721122"/>
                </a:lnTo>
                <a:lnTo>
                  <a:pt x="2128396" y="720329"/>
                </a:lnTo>
                <a:lnTo>
                  <a:pt x="2126014" y="719138"/>
                </a:lnTo>
                <a:lnTo>
                  <a:pt x="2101000" y="703660"/>
                </a:lnTo>
                <a:lnTo>
                  <a:pt x="2075589" y="688579"/>
                </a:lnTo>
                <a:lnTo>
                  <a:pt x="2073603" y="686991"/>
                </a:lnTo>
                <a:lnTo>
                  <a:pt x="2071221" y="686197"/>
                </a:lnTo>
                <a:lnTo>
                  <a:pt x="2068839" y="685801"/>
                </a:lnTo>
                <a:lnTo>
                  <a:pt x="2066456" y="685404"/>
                </a:lnTo>
                <a:lnTo>
                  <a:pt x="2064074" y="685801"/>
                </a:lnTo>
                <a:lnTo>
                  <a:pt x="2061692" y="686197"/>
                </a:lnTo>
                <a:lnTo>
                  <a:pt x="2059309" y="687388"/>
                </a:lnTo>
                <a:lnTo>
                  <a:pt x="2057324" y="688579"/>
                </a:lnTo>
                <a:lnTo>
                  <a:pt x="2044619" y="701676"/>
                </a:lnTo>
                <a:lnTo>
                  <a:pt x="2031913" y="713979"/>
                </a:lnTo>
                <a:lnTo>
                  <a:pt x="2018413" y="726282"/>
                </a:lnTo>
                <a:lnTo>
                  <a:pt x="2004913" y="737791"/>
                </a:lnTo>
                <a:lnTo>
                  <a:pt x="1989826" y="748110"/>
                </a:lnTo>
                <a:lnTo>
                  <a:pt x="1974738" y="757635"/>
                </a:lnTo>
                <a:lnTo>
                  <a:pt x="1959650" y="767160"/>
                </a:lnTo>
                <a:lnTo>
                  <a:pt x="1943371" y="775494"/>
                </a:lnTo>
                <a:lnTo>
                  <a:pt x="1941385" y="777082"/>
                </a:lnTo>
                <a:lnTo>
                  <a:pt x="1939797" y="779066"/>
                </a:lnTo>
                <a:lnTo>
                  <a:pt x="1938606" y="781447"/>
                </a:lnTo>
                <a:lnTo>
                  <a:pt x="1937812" y="783432"/>
                </a:lnTo>
                <a:lnTo>
                  <a:pt x="1937415" y="785813"/>
                </a:lnTo>
                <a:lnTo>
                  <a:pt x="1937018" y="788591"/>
                </a:lnTo>
                <a:lnTo>
                  <a:pt x="1937415" y="790972"/>
                </a:lnTo>
                <a:lnTo>
                  <a:pt x="1938209" y="793354"/>
                </a:lnTo>
                <a:lnTo>
                  <a:pt x="1946547" y="821532"/>
                </a:lnTo>
                <a:lnTo>
                  <a:pt x="1954488" y="849710"/>
                </a:lnTo>
                <a:lnTo>
                  <a:pt x="1955282" y="852488"/>
                </a:lnTo>
                <a:lnTo>
                  <a:pt x="1955282" y="854869"/>
                </a:lnTo>
                <a:lnTo>
                  <a:pt x="1954885" y="858044"/>
                </a:lnTo>
                <a:lnTo>
                  <a:pt x="1953694" y="860426"/>
                </a:lnTo>
                <a:lnTo>
                  <a:pt x="1952106" y="862807"/>
                </a:lnTo>
                <a:lnTo>
                  <a:pt x="1950120" y="864791"/>
                </a:lnTo>
                <a:lnTo>
                  <a:pt x="1947341" y="866776"/>
                </a:lnTo>
                <a:lnTo>
                  <a:pt x="1944562" y="868363"/>
                </a:lnTo>
                <a:lnTo>
                  <a:pt x="1933047" y="872332"/>
                </a:lnTo>
                <a:lnTo>
                  <a:pt x="1921533" y="876301"/>
                </a:lnTo>
                <a:lnTo>
                  <a:pt x="1910018" y="879873"/>
                </a:lnTo>
                <a:lnTo>
                  <a:pt x="1898107" y="883444"/>
                </a:lnTo>
                <a:lnTo>
                  <a:pt x="1886195" y="886223"/>
                </a:lnTo>
                <a:lnTo>
                  <a:pt x="1874284" y="889001"/>
                </a:lnTo>
                <a:lnTo>
                  <a:pt x="1861975" y="891382"/>
                </a:lnTo>
                <a:lnTo>
                  <a:pt x="1850064" y="893366"/>
                </a:lnTo>
                <a:lnTo>
                  <a:pt x="1846887" y="893763"/>
                </a:lnTo>
                <a:lnTo>
                  <a:pt x="1843711" y="893366"/>
                </a:lnTo>
                <a:lnTo>
                  <a:pt x="1840931" y="892176"/>
                </a:lnTo>
                <a:lnTo>
                  <a:pt x="1838152" y="890985"/>
                </a:lnTo>
                <a:lnTo>
                  <a:pt x="1836167" y="889398"/>
                </a:lnTo>
                <a:lnTo>
                  <a:pt x="1834182" y="887413"/>
                </a:lnTo>
                <a:lnTo>
                  <a:pt x="1832990" y="885032"/>
                </a:lnTo>
                <a:lnTo>
                  <a:pt x="1832593" y="882651"/>
                </a:lnTo>
                <a:lnTo>
                  <a:pt x="1825049" y="853679"/>
                </a:lnTo>
                <a:lnTo>
                  <a:pt x="1818300" y="825501"/>
                </a:lnTo>
                <a:lnTo>
                  <a:pt x="1817902" y="823119"/>
                </a:lnTo>
                <a:lnTo>
                  <a:pt x="1816711" y="820738"/>
                </a:lnTo>
                <a:lnTo>
                  <a:pt x="1815520" y="818357"/>
                </a:lnTo>
                <a:lnTo>
                  <a:pt x="1813535" y="816769"/>
                </a:lnTo>
                <a:lnTo>
                  <a:pt x="1811947" y="815182"/>
                </a:lnTo>
                <a:lnTo>
                  <a:pt x="1809564" y="813991"/>
                </a:lnTo>
                <a:lnTo>
                  <a:pt x="1807182" y="812801"/>
                </a:lnTo>
                <a:lnTo>
                  <a:pt x="1804800" y="812404"/>
                </a:lnTo>
                <a:lnTo>
                  <a:pt x="1786932" y="813197"/>
                </a:lnTo>
                <a:lnTo>
                  <a:pt x="1769065" y="812801"/>
                </a:lnTo>
                <a:lnTo>
                  <a:pt x="1751198" y="812007"/>
                </a:lnTo>
                <a:lnTo>
                  <a:pt x="1733331" y="810022"/>
                </a:lnTo>
                <a:lnTo>
                  <a:pt x="1715463" y="806847"/>
                </a:lnTo>
                <a:lnTo>
                  <a:pt x="1697993" y="803276"/>
                </a:lnTo>
                <a:lnTo>
                  <a:pt x="1680523" y="798513"/>
                </a:lnTo>
                <a:lnTo>
                  <a:pt x="1663053" y="793354"/>
                </a:lnTo>
                <a:lnTo>
                  <a:pt x="1660670" y="793354"/>
                </a:lnTo>
                <a:lnTo>
                  <a:pt x="1658288" y="793751"/>
                </a:lnTo>
                <a:lnTo>
                  <a:pt x="1655906" y="794147"/>
                </a:lnTo>
                <a:lnTo>
                  <a:pt x="1653523" y="795338"/>
                </a:lnTo>
                <a:lnTo>
                  <a:pt x="1651538" y="796529"/>
                </a:lnTo>
                <a:lnTo>
                  <a:pt x="1649553" y="798116"/>
                </a:lnTo>
                <a:lnTo>
                  <a:pt x="1648362" y="800101"/>
                </a:lnTo>
                <a:lnTo>
                  <a:pt x="1647171" y="802482"/>
                </a:lnTo>
                <a:lnTo>
                  <a:pt x="1618186" y="854076"/>
                </a:lnTo>
                <a:lnTo>
                  <a:pt x="1616995" y="856854"/>
                </a:lnTo>
                <a:lnTo>
                  <a:pt x="1615406" y="858838"/>
                </a:lnTo>
                <a:lnTo>
                  <a:pt x="1613024" y="860029"/>
                </a:lnTo>
                <a:lnTo>
                  <a:pt x="1610642" y="861219"/>
                </a:lnTo>
                <a:lnTo>
                  <a:pt x="1607862" y="861616"/>
                </a:lnTo>
                <a:lnTo>
                  <a:pt x="1604686" y="861616"/>
                </a:lnTo>
                <a:lnTo>
                  <a:pt x="1601510" y="861219"/>
                </a:lnTo>
                <a:lnTo>
                  <a:pt x="1598333" y="860426"/>
                </a:lnTo>
                <a:lnTo>
                  <a:pt x="1587216" y="854869"/>
                </a:lnTo>
                <a:lnTo>
                  <a:pt x="1576098" y="849313"/>
                </a:lnTo>
                <a:lnTo>
                  <a:pt x="1565378" y="843757"/>
                </a:lnTo>
                <a:lnTo>
                  <a:pt x="1555054" y="837804"/>
                </a:lnTo>
                <a:lnTo>
                  <a:pt x="1544334" y="831454"/>
                </a:lnTo>
                <a:lnTo>
                  <a:pt x="1533613" y="825104"/>
                </a:lnTo>
                <a:lnTo>
                  <a:pt x="1523687" y="818357"/>
                </a:lnTo>
                <a:lnTo>
                  <a:pt x="1513761" y="811213"/>
                </a:lnTo>
                <a:lnTo>
                  <a:pt x="1511379" y="808832"/>
                </a:lnTo>
                <a:lnTo>
                  <a:pt x="1509393" y="806451"/>
                </a:lnTo>
                <a:lnTo>
                  <a:pt x="1507805" y="803672"/>
                </a:lnTo>
                <a:lnTo>
                  <a:pt x="1507011" y="800894"/>
                </a:lnTo>
                <a:lnTo>
                  <a:pt x="1506614" y="798116"/>
                </a:lnTo>
                <a:lnTo>
                  <a:pt x="1507011" y="795735"/>
                </a:lnTo>
                <a:lnTo>
                  <a:pt x="1507408" y="793354"/>
                </a:lnTo>
                <a:lnTo>
                  <a:pt x="1508996" y="790972"/>
                </a:lnTo>
                <a:lnTo>
                  <a:pt x="1523687" y="765969"/>
                </a:lnTo>
                <a:lnTo>
                  <a:pt x="1539172" y="740569"/>
                </a:lnTo>
                <a:lnTo>
                  <a:pt x="1540363" y="738585"/>
                </a:lnTo>
                <a:lnTo>
                  <a:pt x="1541554" y="736204"/>
                </a:lnTo>
                <a:lnTo>
                  <a:pt x="1542349" y="733822"/>
                </a:lnTo>
                <a:lnTo>
                  <a:pt x="1542746" y="731441"/>
                </a:lnTo>
                <a:lnTo>
                  <a:pt x="1542349" y="729060"/>
                </a:lnTo>
                <a:lnTo>
                  <a:pt x="1541554" y="726679"/>
                </a:lnTo>
                <a:lnTo>
                  <a:pt x="1540363" y="724297"/>
                </a:lnTo>
                <a:lnTo>
                  <a:pt x="1539172" y="722313"/>
                </a:lnTo>
                <a:lnTo>
                  <a:pt x="1526069" y="709613"/>
                </a:lnTo>
                <a:lnTo>
                  <a:pt x="1513364" y="696913"/>
                </a:lnTo>
                <a:lnTo>
                  <a:pt x="1501849" y="683419"/>
                </a:lnTo>
                <a:lnTo>
                  <a:pt x="1489938" y="669529"/>
                </a:lnTo>
                <a:lnTo>
                  <a:pt x="1479615" y="654844"/>
                </a:lnTo>
                <a:lnTo>
                  <a:pt x="1470085" y="640160"/>
                </a:lnTo>
                <a:lnTo>
                  <a:pt x="1460953" y="624285"/>
                </a:lnTo>
                <a:lnTo>
                  <a:pt x="1452218" y="608410"/>
                </a:lnTo>
                <a:lnTo>
                  <a:pt x="1450630" y="606822"/>
                </a:lnTo>
                <a:lnTo>
                  <a:pt x="1448247" y="605235"/>
                </a:lnTo>
                <a:lnTo>
                  <a:pt x="1446262" y="604044"/>
                </a:lnTo>
                <a:lnTo>
                  <a:pt x="1443880" y="602854"/>
                </a:lnTo>
                <a:lnTo>
                  <a:pt x="1441498" y="602457"/>
                </a:lnTo>
                <a:lnTo>
                  <a:pt x="1439115" y="602457"/>
                </a:lnTo>
                <a:lnTo>
                  <a:pt x="1436733" y="602854"/>
                </a:lnTo>
                <a:lnTo>
                  <a:pt x="1433954" y="603647"/>
                </a:lnTo>
                <a:lnTo>
                  <a:pt x="1406160" y="611982"/>
                </a:lnTo>
                <a:lnTo>
                  <a:pt x="1377572" y="619522"/>
                </a:lnTo>
                <a:lnTo>
                  <a:pt x="1375190" y="620316"/>
                </a:lnTo>
                <a:lnTo>
                  <a:pt x="1372411" y="620713"/>
                </a:lnTo>
                <a:lnTo>
                  <a:pt x="1369631" y="619919"/>
                </a:lnTo>
                <a:lnTo>
                  <a:pt x="1367249" y="619126"/>
                </a:lnTo>
                <a:lnTo>
                  <a:pt x="1364867" y="617538"/>
                </a:lnTo>
                <a:lnTo>
                  <a:pt x="1362882" y="615157"/>
                </a:lnTo>
                <a:lnTo>
                  <a:pt x="1360896" y="612775"/>
                </a:lnTo>
                <a:lnTo>
                  <a:pt x="1359308" y="609600"/>
                </a:lnTo>
                <a:lnTo>
                  <a:pt x="1354941" y="598488"/>
                </a:lnTo>
                <a:lnTo>
                  <a:pt x="1350970" y="586979"/>
                </a:lnTo>
                <a:lnTo>
                  <a:pt x="1347397" y="575072"/>
                </a:lnTo>
                <a:lnTo>
                  <a:pt x="1343823" y="563166"/>
                </a:lnTo>
                <a:lnTo>
                  <a:pt x="1341044" y="551657"/>
                </a:lnTo>
                <a:lnTo>
                  <a:pt x="1338264" y="539750"/>
                </a:lnTo>
                <a:lnTo>
                  <a:pt x="1335882" y="527447"/>
                </a:lnTo>
                <a:lnTo>
                  <a:pt x="1333897" y="515541"/>
                </a:lnTo>
                <a:lnTo>
                  <a:pt x="1333500" y="512366"/>
                </a:lnTo>
                <a:lnTo>
                  <a:pt x="1333897" y="509191"/>
                </a:lnTo>
                <a:lnTo>
                  <a:pt x="1335088" y="506413"/>
                </a:lnTo>
                <a:lnTo>
                  <a:pt x="1336279" y="503635"/>
                </a:lnTo>
                <a:lnTo>
                  <a:pt x="1337867" y="501650"/>
                </a:lnTo>
                <a:lnTo>
                  <a:pt x="1339853" y="499666"/>
                </a:lnTo>
                <a:lnTo>
                  <a:pt x="1342235" y="498475"/>
                </a:lnTo>
                <a:lnTo>
                  <a:pt x="1345014" y="498079"/>
                </a:lnTo>
                <a:lnTo>
                  <a:pt x="1373602" y="490538"/>
                </a:lnTo>
                <a:lnTo>
                  <a:pt x="1401793" y="483394"/>
                </a:lnTo>
                <a:lnTo>
                  <a:pt x="1404969" y="482997"/>
                </a:lnTo>
                <a:lnTo>
                  <a:pt x="1407351" y="482204"/>
                </a:lnTo>
                <a:lnTo>
                  <a:pt x="1409336" y="481013"/>
                </a:lnTo>
                <a:lnTo>
                  <a:pt x="1411322" y="479029"/>
                </a:lnTo>
                <a:lnTo>
                  <a:pt x="1412513" y="477441"/>
                </a:lnTo>
                <a:lnTo>
                  <a:pt x="1414101" y="475060"/>
                </a:lnTo>
                <a:lnTo>
                  <a:pt x="1414895" y="473075"/>
                </a:lnTo>
                <a:lnTo>
                  <a:pt x="1415292" y="470297"/>
                </a:lnTo>
                <a:lnTo>
                  <a:pt x="1414895" y="452835"/>
                </a:lnTo>
                <a:lnTo>
                  <a:pt x="1414895" y="434579"/>
                </a:lnTo>
                <a:lnTo>
                  <a:pt x="1416086" y="416719"/>
                </a:lnTo>
                <a:lnTo>
                  <a:pt x="1417675" y="398860"/>
                </a:lnTo>
                <a:lnTo>
                  <a:pt x="1420454" y="381000"/>
                </a:lnTo>
                <a:lnTo>
                  <a:pt x="1424424" y="363538"/>
                </a:lnTo>
                <a:lnTo>
                  <a:pt x="1428792" y="346075"/>
                </a:lnTo>
                <a:lnTo>
                  <a:pt x="1433954" y="329010"/>
                </a:lnTo>
                <a:lnTo>
                  <a:pt x="1434351" y="326232"/>
                </a:lnTo>
                <a:lnTo>
                  <a:pt x="1433954" y="323850"/>
                </a:lnTo>
                <a:lnTo>
                  <a:pt x="1433160" y="321469"/>
                </a:lnTo>
                <a:lnTo>
                  <a:pt x="1432365" y="319485"/>
                </a:lnTo>
                <a:lnTo>
                  <a:pt x="1430777" y="317103"/>
                </a:lnTo>
                <a:lnTo>
                  <a:pt x="1429189" y="315516"/>
                </a:lnTo>
                <a:lnTo>
                  <a:pt x="1427204" y="313928"/>
                </a:lnTo>
                <a:lnTo>
                  <a:pt x="1424821" y="312738"/>
                </a:lnTo>
                <a:lnTo>
                  <a:pt x="1373205" y="284163"/>
                </a:lnTo>
                <a:lnTo>
                  <a:pt x="1370823" y="282972"/>
                </a:lnTo>
                <a:lnTo>
                  <a:pt x="1369234" y="280988"/>
                </a:lnTo>
                <a:lnTo>
                  <a:pt x="1367646" y="279003"/>
                </a:lnTo>
                <a:lnTo>
                  <a:pt x="1366455" y="276225"/>
                </a:lnTo>
                <a:lnTo>
                  <a:pt x="1366058" y="273447"/>
                </a:lnTo>
                <a:lnTo>
                  <a:pt x="1366058" y="270669"/>
                </a:lnTo>
                <a:lnTo>
                  <a:pt x="1366455" y="267494"/>
                </a:lnTo>
                <a:lnTo>
                  <a:pt x="1367249" y="264319"/>
                </a:lnTo>
                <a:lnTo>
                  <a:pt x="1372411" y="252810"/>
                </a:lnTo>
                <a:lnTo>
                  <a:pt x="1377969" y="242094"/>
                </a:lnTo>
                <a:lnTo>
                  <a:pt x="1383528" y="231378"/>
                </a:lnTo>
                <a:lnTo>
                  <a:pt x="1389484" y="220663"/>
                </a:lnTo>
                <a:lnTo>
                  <a:pt x="1395837" y="209947"/>
                </a:lnTo>
                <a:lnTo>
                  <a:pt x="1402190" y="199628"/>
                </a:lnTo>
                <a:lnTo>
                  <a:pt x="1409336" y="189706"/>
                </a:lnTo>
                <a:lnTo>
                  <a:pt x="1416483" y="179784"/>
                </a:lnTo>
                <a:lnTo>
                  <a:pt x="1418469" y="177403"/>
                </a:lnTo>
                <a:lnTo>
                  <a:pt x="1421248" y="175419"/>
                </a:lnTo>
                <a:lnTo>
                  <a:pt x="1423630" y="173831"/>
                </a:lnTo>
                <a:lnTo>
                  <a:pt x="1426410" y="173038"/>
                </a:lnTo>
                <a:lnTo>
                  <a:pt x="1429189" y="172641"/>
                </a:lnTo>
                <a:lnTo>
                  <a:pt x="1431571" y="173038"/>
                </a:lnTo>
                <a:lnTo>
                  <a:pt x="1434351" y="173831"/>
                </a:lnTo>
                <a:lnTo>
                  <a:pt x="1436336" y="175022"/>
                </a:lnTo>
                <a:lnTo>
                  <a:pt x="1462144" y="189706"/>
                </a:lnTo>
                <a:lnTo>
                  <a:pt x="1486761" y="205184"/>
                </a:lnTo>
                <a:lnTo>
                  <a:pt x="1489144" y="206375"/>
                </a:lnTo>
                <a:lnTo>
                  <a:pt x="1491526" y="207566"/>
                </a:lnTo>
                <a:lnTo>
                  <a:pt x="1493908" y="207963"/>
                </a:lnTo>
                <a:lnTo>
                  <a:pt x="1496688" y="208359"/>
                </a:lnTo>
                <a:lnTo>
                  <a:pt x="1499070" y="207963"/>
                </a:lnTo>
                <a:lnTo>
                  <a:pt x="1501452" y="207169"/>
                </a:lnTo>
                <a:lnTo>
                  <a:pt x="1503835" y="206375"/>
                </a:lnTo>
                <a:lnTo>
                  <a:pt x="1505820" y="205184"/>
                </a:lnTo>
                <a:lnTo>
                  <a:pt x="1518128" y="192088"/>
                </a:lnTo>
                <a:lnTo>
                  <a:pt x="1530834" y="179784"/>
                </a:lnTo>
                <a:lnTo>
                  <a:pt x="1544731" y="167878"/>
                </a:lnTo>
                <a:lnTo>
                  <a:pt x="1558231" y="155972"/>
                </a:lnTo>
                <a:lnTo>
                  <a:pt x="1572922" y="145653"/>
                </a:lnTo>
                <a:lnTo>
                  <a:pt x="1587613" y="136128"/>
                </a:lnTo>
                <a:lnTo>
                  <a:pt x="1603495" y="127000"/>
                </a:lnTo>
                <a:lnTo>
                  <a:pt x="1619377" y="118269"/>
                </a:lnTo>
                <a:lnTo>
                  <a:pt x="1620965" y="116284"/>
                </a:lnTo>
                <a:lnTo>
                  <a:pt x="1622553" y="114300"/>
                </a:lnTo>
                <a:lnTo>
                  <a:pt x="1623745" y="112316"/>
                </a:lnTo>
                <a:lnTo>
                  <a:pt x="1624936" y="109934"/>
                </a:lnTo>
                <a:lnTo>
                  <a:pt x="1625333" y="107553"/>
                </a:lnTo>
                <a:lnTo>
                  <a:pt x="1625333" y="105172"/>
                </a:lnTo>
                <a:lnTo>
                  <a:pt x="1624936" y="102791"/>
                </a:lnTo>
                <a:lnTo>
                  <a:pt x="1624142" y="100409"/>
                </a:lnTo>
                <a:lnTo>
                  <a:pt x="1615803" y="71834"/>
                </a:lnTo>
                <a:lnTo>
                  <a:pt x="1608260" y="44053"/>
                </a:lnTo>
                <a:lnTo>
                  <a:pt x="1607465" y="41275"/>
                </a:lnTo>
                <a:lnTo>
                  <a:pt x="1607465" y="38894"/>
                </a:lnTo>
                <a:lnTo>
                  <a:pt x="1607862" y="36116"/>
                </a:lnTo>
                <a:lnTo>
                  <a:pt x="1609054" y="33734"/>
                </a:lnTo>
                <a:lnTo>
                  <a:pt x="1610245" y="31353"/>
                </a:lnTo>
                <a:lnTo>
                  <a:pt x="1612627" y="28972"/>
                </a:lnTo>
                <a:lnTo>
                  <a:pt x="1615009" y="26987"/>
                </a:lnTo>
                <a:lnTo>
                  <a:pt x="1617789" y="25400"/>
                </a:lnTo>
                <a:lnTo>
                  <a:pt x="1629303" y="21034"/>
                </a:lnTo>
                <a:lnTo>
                  <a:pt x="1641215" y="17066"/>
                </a:lnTo>
                <a:lnTo>
                  <a:pt x="1652729" y="13494"/>
                </a:lnTo>
                <a:lnTo>
                  <a:pt x="1664641" y="10319"/>
                </a:lnTo>
                <a:lnTo>
                  <a:pt x="1676155" y="7541"/>
                </a:lnTo>
                <a:lnTo>
                  <a:pt x="1688464" y="4762"/>
                </a:lnTo>
                <a:lnTo>
                  <a:pt x="1700375" y="2381"/>
                </a:lnTo>
                <a:lnTo>
                  <a:pt x="1712287" y="0"/>
                </a:lnTo>
                <a:close/>
              </a:path>
            </a:pathLst>
          </a:custGeom>
          <a:solidFill>
            <a:srgbClr val="BE0C2B"/>
          </a:solidFill>
          <a:ln>
            <a:noFill/>
          </a:ln>
        </p:spPr>
        <p:txBody>
          <a:bodyPr anchor="ctr">
            <a:scene3d>
              <a:camera prst="orthographicFront"/>
              <a:lightRig rig="threePt" dir="t"/>
            </a:scene3d>
            <a:sp3d>
              <a:contourClr>
                <a:srgbClr val="FFFFFF"/>
              </a:contourClr>
            </a:sp3d>
          </a:bodyPr>
          <a:lstStyle/>
          <a:p>
            <a:pPr algn="ctr" defTabSz="609600">
              <a:defRPr/>
            </a:pPr>
            <a:endParaRPr lang="zh-CN" altLang="en-US" dirty="0">
              <a:solidFill>
                <a:srgbClr val="FFFFFF"/>
              </a:solidFill>
              <a:latin typeface="字魂105号-简雅黑" panose="00000500000000000000" pitchFamily="2" charset="-122"/>
              <a:ea typeface="字魂105号-简雅黑" panose="00000500000000000000" pitchFamily="2" charset="-122"/>
            </a:endParaRPr>
          </a:p>
        </p:txBody>
      </p:sp>
      <p:sp>
        <p:nvSpPr>
          <p:cNvPr id="51" name="矩形 50"/>
          <p:cNvSpPr/>
          <p:nvPr/>
        </p:nvSpPr>
        <p:spPr>
          <a:xfrm>
            <a:off x="1332230" y="3096260"/>
            <a:ext cx="795020" cy="275590"/>
          </a:xfrm>
          <a:prstGeom prst="rect">
            <a:avLst/>
          </a:prstGeom>
        </p:spPr>
        <p:txBody>
          <a:bodyPr wrap="squar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rPr>
              <a:t>服务优势</a:t>
            </a:r>
            <a:endParaRPr kumimoji="0" lang="zh-CN" altLang="en-US" sz="1200" b="1" i="0" u="none" strike="noStrike" kern="1200" cap="none" spc="0" normalizeH="0" baseline="0" noProof="1">
              <a:ln>
                <a:noFill/>
              </a:ln>
              <a:solidFill>
                <a:srgbClr val="404040"/>
              </a:solidFill>
              <a:effectLst/>
              <a:uLnTx/>
              <a:uFillTx/>
              <a:latin typeface="微软雅黑" panose="020B0503020204020204" charset="-122"/>
              <a:ea typeface="微软雅黑" panose="020B0503020204020204" charset="-122"/>
              <a:cs typeface="+mn-cs"/>
            </a:endParaRPr>
          </a:p>
        </p:txBody>
      </p:sp>
      <p:cxnSp>
        <p:nvCxnSpPr>
          <p:cNvPr id="52" name="MH_Other_6"/>
          <p:cNvCxnSpPr/>
          <p:nvPr>
            <p:custDataLst>
              <p:tags r:id="rId14"/>
            </p:custDataLst>
          </p:nvPr>
        </p:nvCxnSpPr>
        <p:spPr>
          <a:xfrm>
            <a:off x="8599805" y="4597400"/>
            <a:ext cx="478790" cy="0"/>
          </a:xfrm>
          <a:prstGeom prst="line">
            <a:avLst/>
          </a:prstGeom>
          <a:ln w="15875">
            <a:solidFill>
              <a:srgbClr val="D53352"/>
            </a:solidFill>
            <a:prstDash val="sysDash"/>
          </a:ln>
        </p:spPr>
        <p:style>
          <a:lnRef idx="1">
            <a:schemeClr val="accent1"/>
          </a:lnRef>
          <a:fillRef idx="0">
            <a:schemeClr val="accent1"/>
          </a:fillRef>
          <a:effectRef idx="0">
            <a:schemeClr val="accent1"/>
          </a:effectRef>
          <a:fontRef idx="minor">
            <a:schemeClr val="tx1"/>
          </a:fontRef>
        </p:style>
      </p:cxnSp>
      <p:sp>
        <p:nvSpPr>
          <p:cNvPr id="53" name="MH_Other_7"/>
          <p:cNvSpPr/>
          <p:nvPr>
            <p:custDataLst>
              <p:tags r:id="rId15"/>
            </p:custDataLst>
          </p:nvPr>
        </p:nvSpPr>
        <p:spPr>
          <a:xfrm>
            <a:off x="9324340" y="4123055"/>
            <a:ext cx="908685" cy="908685"/>
          </a:xfrm>
          <a:prstGeom prst="donut">
            <a:avLst>
              <a:gd name="adj" fmla="val 11431"/>
            </a:avLst>
          </a:prstGeom>
          <a:solidFill>
            <a:srgbClr val="D5335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9600">
              <a:defRPr/>
            </a:pPr>
            <a:endParaRPr lang="zh-CN" altLang="en-US" dirty="0">
              <a:solidFill>
                <a:prstClr val="black"/>
              </a:solidFill>
              <a:latin typeface="字魂105号-简雅黑" panose="00000500000000000000" pitchFamily="2" charset="-122"/>
              <a:ea typeface="字魂105号-简雅黑" panose="00000500000000000000" pitchFamily="2" charset="-122"/>
            </a:endParaRPr>
          </a:p>
        </p:txBody>
      </p:sp>
      <p:sp>
        <p:nvSpPr>
          <p:cNvPr id="55" name="文本框 54"/>
          <p:cNvSpPr txBox="1"/>
          <p:nvPr/>
        </p:nvSpPr>
        <p:spPr>
          <a:xfrm>
            <a:off x="1409065" y="5160645"/>
            <a:ext cx="1706880" cy="312420"/>
          </a:xfrm>
          <a:prstGeom prst="rect">
            <a:avLst/>
          </a:prstGeom>
          <a:noFill/>
        </p:spPr>
        <p:txBody>
          <a:bodyPr wrap="none" rtlCol="0" anchor="t">
            <a:spAutoFit/>
          </a:bodyPr>
          <a:lstStyle/>
          <a:p>
            <a:pPr marL="0" marR="0" lvl="0" indent="0" algn="l" defTabSz="685800" rtl="0" eaLnBrk="1" fontAlgn="auto" latinLnBrk="0" hangingPunct="1">
              <a:lnSpc>
                <a:spcPct val="120000"/>
              </a:lnSpc>
              <a:spcBef>
                <a:spcPct val="0"/>
              </a:spcBef>
              <a:spcAft>
                <a:spcPct val="0"/>
              </a:spcAft>
              <a:buClrTx/>
              <a:buSzTx/>
              <a:buFontTx/>
              <a:buNone/>
              <a:defRPr/>
            </a:pPr>
            <a:r>
              <a:rPr lang="zh-CN" altLang="en-US" sz="120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rPr>
              <a:t>企业用人方式更加灵活</a:t>
            </a:r>
            <a:endParaRPr lang="zh-CN" altLang="en-US" sz="1200"/>
          </a:p>
        </p:txBody>
      </p:sp>
      <p:sp>
        <p:nvSpPr>
          <p:cNvPr id="56" name="文本框 55"/>
          <p:cNvSpPr txBox="1"/>
          <p:nvPr/>
        </p:nvSpPr>
        <p:spPr>
          <a:xfrm>
            <a:off x="3056255" y="3739515"/>
            <a:ext cx="2164080" cy="312420"/>
          </a:xfrm>
          <a:prstGeom prst="rect">
            <a:avLst/>
          </a:prstGeom>
          <a:noFill/>
        </p:spPr>
        <p:txBody>
          <a:bodyPr wrap="none" rtlCol="0" anchor="t">
            <a:spAutoFit/>
          </a:bodyPr>
          <a:lstStyle/>
          <a:p>
            <a:pPr marL="0" marR="0" lvl="0" indent="0" algn="l" defTabSz="685800" rtl="0" eaLnBrk="1" fontAlgn="auto" latinLnBrk="0" hangingPunct="1">
              <a:lnSpc>
                <a:spcPct val="120000"/>
              </a:lnSpc>
              <a:spcBef>
                <a:spcPct val="0"/>
              </a:spcBef>
              <a:spcAft>
                <a:spcPct val="0"/>
              </a:spcAft>
              <a:buClrTx/>
              <a:buSzTx/>
              <a:buFontTx/>
              <a:buNone/>
              <a:defRPr/>
            </a:pPr>
            <a:r>
              <a:rPr lang="zh-CN" altLang="en-US" sz="120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rPr>
              <a:t>解决企业短期项目的人员需求</a:t>
            </a:r>
            <a:endParaRPr lang="zh-CN" altLang="en-US" sz="1200"/>
          </a:p>
        </p:txBody>
      </p:sp>
      <p:sp>
        <p:nvSpPr>
          <p:cNvPr id="57" name="文本框 56"/>
          <p:cNvSpPr txBox="1"/>
          <p:nvPr/>
        </p:nvSpPr>
        <p:spPr>
          <a:xfrm>
            <a:off x="5199380" y="5160645"/>
            <a:ext cx="1706880" cy="312420"/>
          </a:xfrm>
          <a:prstGeom prst="rect">
            <a:avLst/>
          </a:prstGeom>
          <a:noFill/>
        </p:spPr>
        <p:txBody>
          <a:bodyPr wrap="none" rtlCol="0" anchor="t">
            <a:spAutoFit/>
          </a:bodyPr>
          <a:lstStyle/>
          <a:p>
            <a:pPr marL="0" marR="0" lvl="0" indent="0" algn="l" defTabSz="685800" rtl="0" eaLnBrk="1" fontAlgn="auto" latinLnBrk="0" hangingPunct="1">
              <a:lnSpc>
                <a:spcPct val="120000"/>
              </a:lnSpc>
              <a:spcBef>
                <a:spcPct val="0"/>
              </a:spcBef>
              <a:spcAft>
                <a:spcPct val="0"/>
              </a:spcAft>
              <a:buClrTx/>
              <a:buSzTx/>
              <a:buFontTx/>
              <a:buNone/>
              <a:defRPr/>
            </a:pPr>
            <a:r>
              <a:rPr lang="zh-CN" altLang="en-US" sz="120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rPr>
              <a:t>缓解企业内部编制限额</a:t>
            </a:r>
            <a:endParaRPr lang="zh-CN" altLang="en-US" sz="1200"/>
          </a:p>
        </p:txBody>
      </p:sp>
      <p:sp>
        <p:nvSpPr>
          <p:cNvPr id="58" name="文本框 57"/>
          <p:cNvSpPr txBox="1"/>
          <p:nvPr/>
        </p:nvSpPr>
        <p:spPr>
          <a:xfrm>
            <a:off x="6830288" y="3761556"/>
            <a:ext cx="2185214" cy="294824"/>
          </a:xfrm>
          <a:prstGeom prst="rect">
            <a:avLst/>
          </a:prstGeom>
          <a:noFill/>
        </p:spPr>
        <p:txBody>
          <a:bodyPr wrap="none" rtlCol="0" anchor="t">
            <a:spAutoFit/>
          </a:bodyPr>
          <a:lstStyle/>
          <a:p>
            <a:pPr marL="0" marR="0" lvl="0" indent="0" algn="l" defTabSz="685800" rtl="0" eaLnBrk="1" fontAlgn="auto" latinLnBrk="0" hangingPunct="1">
              <a:lnSpc>
                <a:spcPct val="120000"/>
              </a:lnSpc>
              <a:spcBef>
                <a:spcPct val="0"/>
              </a:spcBef>
              <a:spcAft>
                <a:spcPct val="0"/>
              </a:spcAft>
              <a:buClrTx/>
              <a:buSzTx/>
              <a:buFontTx/>
              <a:buNone/>
              <a:defRPr/>
            </a:pPr>
            <a:r>
              <a:rPr lang="zh-CN" altLang="en-US" sz="1200" dirty="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rPr>
              <a:t>提升员工整体素质和企业形象</a:t>
            </a:r>
            <a:endParaRPr lang="zh-CN" altLang="en-US" sz="1200" dirty="0"/>
          </a:p>
        </p:txBody>
      </p:sp>
      <p:sp>
        <p:nvSpPr>
          <p:cNvPr id="59" name="文本框 58"/>
          <p:cNvSpPr txBox="1"/>
          <p:nvPr/>
        </p:nvSpPr>
        <p:spPr>
          <a:xfrm>
            <a:off x="9180830" y="5160645"/>
            <a:ext cx="1402080" cy="312420"/>
          </a:xfrm>
          <a:prstGeom prst="rect">
            <a:avLst/>
          </a:prstGeom>
          <a:noFill/>
        </p:spPr>
        <p:txBody>
          <a:bodyPr wrap="none" rtlCol="0" anchor="t">
            <a:spAutoFit/>
          </a:bodyPr>
          <a:lstStyle/>
          <a:p>
            <a:pPr marL="0" marR="0" lvl="0" indent="0" algn="l" defTabSz="685800" rtl="0" eaLnBrk="1" fontAlgn="auto" latinLnBrk="0" hangingPunct="1">
              <a:lnSpc>
                <a:spcPct val="120000"/>
              </a:lnSpc>
              <a:spcBef>
                <a:spcPct val="0"/>
              </a:spcBef>
              <a:spcAft>
                <a:spcPct val="0"/>
              </a:spcAft>
              <a:buClrTx/>
              <a:buSzTx/>
              <a:buFontTx/>
              <a:buNone/>
              <a:defRPr/>
            </a:pPr>
            <a:r>
              <a:rPr lang="zh-CN" altLang="en-US" sz="120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rPr>
              <a:t>节省企业招聘成本</a:t>
            </a:r>
            <a:endParaRPr lang="zh-CN" altLang="en-US" sz="1200">
              <a:ln>
                <a:noFill/>
              </a:ln>
              <a:solidFill>
                <a:srgbClr val="404040"/>
              </a:solidFill>
              <a:effectLst/>
              <a:uLnTx/>
              <a:uFillTx/>
              <a:latin typeface="微软雅黑" panose="020B0503020204020204" charset="-122"/>
              <a:ea typeface="微软雅黑" panose="020B0503020204020204" charset="-122"/>
              <a:cs typeface="微软雅黑" panose="020B0503020204020204" charset="-122"/>
              <a:sym typeface="+mn-ea"/>
            </a:endParaRPr>
          </a:p>
        </p:txBody>
      </p:sp>
      <p:pic>
        <p:nvPicPr>
          <p:cNvPr id="60" name="图片 59" descr="enterprise"/>
          <p:cNvPicPr>
            <a:picLocks noChangeAspect="1"/>
          </p:cNvPicPr>
          <p:nvPr/>
        </p:nvPicPr>
        <p:blipFill>
          <a:blip r:embed="rId16"/>
          <a:stretch>
            <a:fillRect/>
          </a:stretch>
        </p:blipFill>
        <p:spPr>
          <a:xfrm>
            <a:off x="7737475" y="4361815"/>
            <a:ext cx="370840" cy="370840"/>
          </a:xfrm>
          <a:prstGeom prst="rect">
            <a:avLst/>
          </a:prstGeom>
        </p:spPr>
      </p:pic>
      <p:pic>
        <p:nvPicPr>
          <p:cNvPr id="61" name="图片 60" descr="成本"/>
          <p:cNvPicPr>
            <a:picLocks noChangeAspect="1"/>
          </p:cNvPicPr>
          <p:nvPr/>
        </p:nvPicPr>
        <p:blipFill>
          <a:blip r:embed="rId17"/>
          <a:stretch>
            <a:fillRect/>
          </a:stretch>
        </p:blipFill>
        <p:spPr>
          <a:xfrm>
            <a:off x="9552940" y="4347845"/>
            <a:ext cx="469900" cy="469900"/>
          </a:xfrm>
          <a:prstGeom prst="rect">
            <a:avLst/>
          </a:prstGeom>
        </p:spPr>
      </p:pic>
    </p:spTree>
    <p:custDataLst>
      <p:tags r:id="rId18"/>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1" cstate="print">
            <a:extLst>
              <a:ext uri="{28A0092B-C50C-407E-A947-70E740481C1C}">
                <a14:useLocalDpi xmlns:a14="http://schemas.microsoft.com/office/drawing/2010/main" val="0"/>
              </a:ext>
            </a:extLst>
          </a:blip>
          <a:srcRect t="21579" b="37558"/>
          <a:stretch>
            <a:fillRect/>
          </a:stretch>
        </p:blipFill>
        <p:spPr>
          <a:xfrm>
            <a:off x="0" y="0"/>
            <a:ext cx="12192000" cy="2314575"/>
          </a:xfrm>
          <a:prstGeom prst="rect">
            <a:avLst/>
          </a:prstGeom>
        </p:spPr>
      </p:pic>
      <p:sp>
        <p:nvSpPr>
          <p:cNvPr id="16" name="矩形 15"/>
          <p:cNvSpPr/>
          <p:nvPr/>
        </p:nvSpPr>
        <p:spPr>
          <a:xfrm>
            <a:off x="-11430" y="-9525"/>
            <a:ext cx="12202795" cy="2343150"/>
          </a:xfrm>
          <a:prstGeom prst="rect">
            <a:avLst/>
          </a:prstGeom>
          <a:gradFill flip="none" rotWithShape="1">
            <a:gsLst>
              <a:gs pos="0">
                <a:srgbClr val="D61D3D">
                  <a:alpha val="85000"/>
                </a:srgbClr>
              </a:gs>
              <a:gs pos="50000">
                <a:srgbClr val="D61D3D">
                  <a:alpha val="80000"/>
                </a:srgbClr>
              </a:gs>
              <a:gs pos="100000">
                <a:srgbClr val="D61D3D">
                  <a:alpha val="7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08305" y="1114425"/>
            <a:ext cx="11376025" cy="1621790"/>
          </a:xfrm>
          <a:prstGeom prst="rect">
            <a:avLst/>
          </a:prstGeom>
          <a:solidFill>
            <a:schemeClr val="bg1">
              <a:alpha val="98000"/>
            </a:schemeClr>
          </a:solidFill>
          <a:ln>
            <a:noFill/>
          </a:ln>
          <a:effectLst>
            <a:outerShdw blurRad="50800" dist="508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5" name="图片 44" descr="邦芒人力LOGO"/>
          <p:cNvPicPr>
            <a:picLocks noChangeAspect="1"/>
          </p:cNvPicPr>
          <p:nvPr/>
        </p:nvPicPr>
        <p:blipFill>
          <a:blip r:embed="rId2"/>
          <a:stretch>
            <a:fillRect/>
          </a:stretch>
        </p:blipFill>
        <p:spPr>
          <a:xfrm>
            <a:off x="10649585" y="6048375"/>
            <a:ext cx="1265555" cy="666115"/>
          </a:xfrm>
          <a:prstGeom prst="rect">
            <a:avLst/>
          </a:prstGeom>
        </p:spPr>
      </p:pic>
      <p:sp>
        <p:nvSpPr>
          <p:cNvPr id="2" name="文本框 1"/>
          <p:cNvSpPr txBox="1"/>
          <p:nvPr/>
        </p:nvSpPr>
        <p:spPr>
          <a:xfrm>
            <a:off x="534669" y="243205"/>
            <a:ext cx="533822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chemeClr val="bg1"/>
                </a:solidFill>
                <a:effectLst/>
                <a:uLnTx/>
                <a:uFillTx/>
                <a:latin typeface="Arial" panose="020B0604020202020204"/>
                <a:ea typeface="微软雅黑" panose="020B0503020204020204" charset="-122"/>
                <a:sym typeface="+mn-ea"/>
              </a:rPr>
              <a:t>人力宝众创平台</a:t>
            </a:r>
            <a:r>
              <a:rPr lang="en-US" altLang="zh-CN" sz="2400" noProof="0" dirty="0">
                <a:ln>
                  <a:noFill/>
                </a:ln>
                <a:solidFill>
                  <a:schemeClr val="bg1"/>
                </a:solidFill>
                <a:effectLst/>
                <a:uLnTx/>
                <a:uFillTx/>
                <a:latin typeface="Arial" panose="020B0604020202020204"/>
                <a:ea typeface="微软雅黑" panose="020B0503020204020204" charset="-122"/>
                <a:sym typeface="+mn-ea"/>
              </a:rPr>
              <a:t>——</a:t>
            </a:r>
            <a:r>
              <a:rPr lang="zh-CN" altLang="en-US" sz="2400" noProof="0" dirty="0">
                <a:ln>
                  <a:noFill/>
                </a:ln>
                <a:solidFill>
                  <a:schemeClr val="bg1"/>
                </a:solidFill>
                <a:effectLst/>
                <a:uLnTx/>
                <a:uFillTx/>
                <a:latin typeface="Arial" panose="020B0604020202020204"/>
                <a:ea typeface="微软雅黑" panose="020B0503020204020204" charset="-122"/>
                <a:sym typeface="+mn-ea"/>
              </a:rPr>
              <a:t>自由创客与个体</a:t>
            </a:r>
            <a:endParaRPr lang="zh-CN" altLang="en-US" sz="2400" noProof="0" dirty="0">
              <a:ln>
                <a:noFill/>
              </a:ln>
              <a:solidFill>
                <a:schemeClr val="bg1"/>
              </a:solidFill>
              <a:effectLst/>
              <a:uLnTx/>
              <a:uFillTx/>
              <a:latin typeface="Arial" panose="020B0604020202020204"/>
              <a:ea typeface="微软雅黑" panose="020B0503020204020204" charset="-122"/>
              <a:sym typeface="+mn-ea"/>
            </a:endParaRPr>
          </a:p>
        </p:txBody>
      </p:sp>
      <p:sp>
        <p:nvSpPr>
          <p:cNvPr id="20" name="矩形 19"/>
          <p:cNvSpPr/>
          <p:nvPr/>
        </p:nvSpPr>
        <p:spPr>
          <a:xfrm>
            <a:off x="2764790" y="1395095"/>
            <a:ext cx="7884795" cy="991235"/>
          </a:xfrm>
          <a:prstGeom prst="rect">
            <a:avLst/>
          </a:prstGeom>
        </p:spPr>
        <p:txBody>
          <a:bodyPr wrap="square">
            <a:spAutoFit/>
          </a:bodyPr>
          <a:lstStyle/>
          <a:p>
            <a:pPr lvl="0" defTabSz="685800">
              <a:lnSpc>
                <a:spcPct val="150000"/>
              </a:lnSpc>
              <a:spcBef>
                <a:spcPct val="0"/>
              </a:spcBef>
              <a:spcAft>
                <a:spcPct val="0"/>
              </a:spcAft>
              <a:defRPr/>
            </a:pPr>
            <a:r>
              <a:rPr lang="zh-CN" altLang="en-US" sz="13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     </a:t>
            </a:r>
            <a:r>
              <a:rPr lang="zh-CN" altLang="en-US" sz="1300" b="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“人力宝众创平台</a:t>
            </a:r>
            <a:r>
              <a:rPr lang="zh-CN" altLang="en-US" sz="13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”是邦芒集团旗下的互联网众创平台，致力于5.5亿灵活用工企业SaaS解决方案，通过自主研发的多款SaaS企业服务生态系统将企业与C端用户有效连接，立足新经济，优化应用场景机制，直击企业管理痛点。</a:t>
            </a:r>
            <a:endParaRPr lang="zh-CN" altLang="en-US" sz="130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29" name="矩形 28"/>
          <p:cNvSpPr/>
          <p:nvPr/>
        </p:nvSpPr>
        <p:spPr>
          <a:xfrm>
            <a:off x="1021080" y="3081655"/>
            <a:ext cx="1097280" cy="275590"/>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平台经营理念</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30732" name="矩形 44"/>
          <p:cNvSpPr/>
          <p:nvPr/>
        </p:nvSpPr>
        <p:spPr>
          <a:xfrm>
            <a:off x="1021080" y="3338830"/>
            <a:ext cx="7419340" cy="738344"/>
          </a:xfrm>
          <a:prstGeom prst="rect">
            <a:avLst/>
          </a:prstGeom>
          <a:noFill/>
          <a:ln w="9525">
            <a:noFill/>
          </a:ln>
        </p:spPr>
        <p:txBody>
          <a:bodyPr wrap="square">
            <a:spAutoFit/>
          </a:bodyPr>
          <a:lstStyle/>
          <a:p>
            <a:pPr>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定位：引领新业态（直播、微商、新物流、出行等行业）及新模式下的新型用工模式的变革;</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目标：让人力宝众创平台成为技术和服务双驱动的创新创业平台;</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宗旨：为新业态、新模式提供成长舞台，也为推进稳就业、保民生提供强有力的支撑。</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13" name="矩形 12"/>
          <p:cNvSpPr/>
          <p:nvPr/>
        </p:nvSpPr>
        <p:spPr>
          <a:xfrm>
            <a:off x="1017270" y="4870450"/>
            <a:ext cx="792480" cy="275590"/>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服务优势</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14" name="矩形 13"/>
          <p:cNvSpPr/>
          <p:nvPr/>
        </p:nvSpPr>
        <p:spPr>
          <a:xfrm>
            <a:off x="1017270" y="5071110"/>
            <a:ext cx="3954780" cy="975995"/>
          </a:xfrm>
          <a:prstGeom prst="rect">
            <a:avLst/>
          </a:prstGeom>
        </p:spPr>
        <p:txBody>
          <a:bodyPr wrap="none">
            <a:spAutoFit/>
          </a:bodyPr>
          <a:lstStyle/>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 自由职业者100%实名认证，正规有保障</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 先托管资金再验收，确认无误后打款，资金安全有保障</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 双方签订交易协议，保障双方权益</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 客服全天24H在线，承诺服务好每一位客户</a:t>
            </a:r>
            <a:endParaRPr kumimoji="0" lang="zh-CN" altLang="en-US" sz="1200" b="0"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endParaRPr>
          </a:p>
        </p:txBody>
      </p:sp>
      <p:grpSp>
        <p:nvGrpSpPr>
          <p:cNvPr id="6" name="组合 5"/>
          <p:cNvGrpSpPr/>
          <p:nvPr/>
        </p:nvGrpSpPr>
        <p:grpSpPr>
          <a:xfrm>
            <a:off x="1026795" y="4182110"/>
            <a:ext cx="6509385" cy="523875"/>
            <a:chOff x="7020" y="2439"/>
            <a:chExt cx="10251" cy="825"/>
          </a:xfrm>
        </p:grpSpPr>
        <p:sp>
          <p:nvSpPr>
            <p:cNvPr id="48" name="矩形 47"/>
            <p:cNvSpPr/>
            <p:nvPr/>
          </p:nvSpPr>
          <p:spPr>
            <a:xfrm>
              <a:off x="7020" y="2439"/>
              <a:ext cx="1248" cy="434"/>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应用场景</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30734" name="矩形 48"/>
            <p:cNvSpPr/>
            <p:nvPr/>
          </p:nvSpPr>
          <p:spPr>
            <a:xfrm>
              <a:off x="7020" y="2799"/>
              <a:ext cx="10251" cy="465"/>
            </a:xfrm>
            <a:prstGeom prst="rect">
              <a:avLst/>
            </a:prstGeom>
            <a:noFill/>
            <a:ln w="9525">
              <a:noFill/>
            </a:ln>
          </p:spPr>
          <p:txBody>
            <a:bodyPr wrap="square">
              <a:spAutoFit/>
            </a:bodyPr>
            <a:lstStyle/>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物流配送、技术服务、销售推广、网络直播、建筑装饰、餐饮企业、娱乐休闲。</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grpSp>
      <p:sp>
        <p:nvSpPr>
          <p:cNvPr id="24" name="矩形 23"/>
          <p:cNvSpPr/>
          <p:nvPr/>
        </p:nvSpPr>
        <p:spPr>
          <a:xfrm>
            <a:off x="950595" y="3145155"/>
            <a:ext cx="75565" cy="143510"/>
          </a:xfrm>
          <a:prstGeom prst="rect">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17"/>
          <p:cNvSpPr/>
          <p:nvPr/>
        </p:nvSpPr>
        <p:spPr>
          <a:xfrm>
            <a:off x="953770" y="4215130"/>
            <a:ext cx="75565" cy="143510"/>
          </a:xfrm>
          <a:prstGeom prst="rect">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8" name="组合 7"/>
          <p:cNvGrpSpPr/>
          <p:nvPr/>
        </p:nvGrpSpPr>
        <p:grpSpPr>
          <a:xfrm>
            <a:off x="8409940" y="3886200"/>
            <a:ext cx="2665095" cy="2265045"/>
            <a:chOff x="12903" y="5451"/>
            <a:chExt cx="5072" cy="4216"/>
          </a:xfrm>
        </p:grpSpPr>
        <p:grpSp>
          <p:nvGrpSpPr>
            <p:cNvPr id="9" name="组合 8"/>
            <p:cNvGrpSpPr/>
            <p:nvPr/>
          </p:nvGrpSpPr>
          <p:grpSpPr>
            <a:xfrm>
              <a:off x="12903" y="5451"/>
              <a:ext cx="5072" cy="4217"/>
              <a:chOff x="12709" y="5152"/>
              <a:chExt cx="5560" cy="4622"/>
            </a:xfrm>
          </p:grpSpPr>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t="6137" b="5185"/>
              <a:stretch>
                <a:fillRect/>
              </a:stretch>
            </p:blipFill>
            <p:spPr>
              <a:xfrm>
                <a:off x="12709" y="5152"/>
                <a:ext cx="5560" cy="4622"/>
              </a:xfrm>
              <a:prstGeom prst="rect">
                <a:avLst/>
              </a:prstGeom>
            </p:spPr>
          </p:pic>
          <p:pic>
            <p:nvPicPr>
              <p:cNvPr id="11" name="图片占位符 29"/>
              <p:cNvPicPr>
                <a:picLocks noGrp="1" noChangeAspect="1"/>
              </p:cNvPicPr>
              <p:nvPr/>
            </p:nvPicPr>
            <p:blipFill>
              <a:blip r:embed="rId4" cstate="print">
                <a:extLst>
                  <a:ext uri="{28A0092B-C50C-407E-A947-70E740481C1C}">
                    <a14:useLocalDpi xmlns:a14="http://schemas.microsoft.com/office/drawing/2010/main" val="0"/>
                  </a:ext>
                </a:extLst>
              </a:blip>
              <a:srcRect t="4514" b="4514"/>
              <a:stretch>
                <a:fillRect/>
              </a:stretch>
            </p:blipFill>
            <p:spPr>
              <a:xfrm>
                <a:off x="13288" y="5459"/>
                <a:ext cx="4568" cy="2693"/>
              </a:xfrm>
              <a:prstGeom prst="rect">
                <a:avLst/>
              </a:prstGeom>
            </p:spPr>
          </p:pic>
        </p:grpSp>
        <p:pic>
          <p:nvPicPr>
            <p:cNvPr id="12" name="图片 11"/>
            <p:cNvPicPr>
              <a:picLocks noChangeAspect="1"/>
            </p:cNvPicPr>
            <p:nvPr/>
          </p:nvPicPr>
          <p:blipFill>
            <a:blip r:embed="rId5"/>
            <a:stretch>
              <a:fillRect/>
            </a:stretch>
          </p:blipFill>
          <p:spPr>
            <a:xfrm>
              <a:off x="13431" y="5731"/>
              <a:ext cx="4167" cy="2457"/>
            </a:xfrm>
            <a:prstGeom prst="rect">
              <a:avLst/>
            </a:prstGeom>
          </p:spPr>
        </p:pic>
      </p:grpSp>
      <p:grpSp>
        <p:nvGrpSpPr>
          <p:cNvPr id="36" name="Group 54"/>
          <p:cNvGrpSpPr/>
          <p:nvPr/>
        </p:nvGrpSpPr>
        <p:grpSpPr>
          <a:xfrm>
            <a:off x="1861843" y="1696184"/>
            <a:ext cx="471345" cy="449480"/>
            <a:chOff x="4202114" y="2917825"/>
            <a:chExt cx="341313" cy="325438"/>
          </a:xfrm>
          <a:solidFill>
            <a:srgbClr val="BE0C2B"/>
          </a:solidFill>
        </p:grpSpPr>
        <p:sp>
          <p:nvSpPr>
            <p:cNvPr id="37" name="Freeform 110"/>
            <p:cNvSpPr>
              <a:spLocks noEditPoints="1"/>
            </p:cNvSpPr>
            <p:nvPr/>
          </p:nvSpPr>
          <p:spPr bwMode="auto">
            <a:xfrm>
              <a:off x="4202114" y="2917825"/>
              <a:ext cx="341313" cy="325438"/>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w="9525">
              <a:solidFill>
                <a:srgbClr val="BE0C2B"/>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38" name="Freeform 111"/>
            <p:cNvSpPr>
              <a:spLocks noEditPoints="1"/>
            </p:cNvSpPr>
            <p:nvPr/>
          </p:nvSpPr>
          <p:spPr bwMode="auto">
            <a:xfrm>
              <a:off x="4244976" y="2960688"/>
              <a:ext cx="255588" cy="17145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solidFill>
              <a:srgbClr val="BE0C2B"/>
            </a:solidFill>
            <a:ln w="9525">
              <a:solidFill>
                <a:srgbClr val="BE0C2B"/>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39" name="Freeform 112"/>
            <p:cNvSpPr>
              <a:spLocks noEditPoints="1"/>
            </p:cNvSpPr>
            <p:nvPr/>
          </p:nvSpPr>
          <p:spPr bwMode="auto">
            <a:xfrm>
              <a:off x="4356101" y="3136900"/>
              <a:ext cx="31750" cy="317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w="9525">
              <a:solidFill>
                <a:srgbClr val="BE0C2B"/>
              </a:solid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grpSp>
    </p:spTree>
    <p:custDataLst>
      <p:tags r:id="rId6"/>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1" cstate="print">
            <a:extLst>
              <a:ext uri="{28A0092B-C50C-407E-A947-70E740481C1C}">
                <a14:useLocalDpi xmlns:a14="http://schemas.microsoft.com/office/drawing/2010/main" val="0"/>
              </a:ext>
            </a:extLst>
          </a:blip>
          <a:srcRect t="21579" b="37558"/>
          <a:stretch>
            <a:fillRect/>
          </a:stretch>
        </p:blipFill>
        <p:spPr>
          <a:xfrm>
            <a:off x="0" y="0"/>
            <a:ext cx="12192000" cy="2314575"/>
          </a:xfrm>
          <a:prstGeom prst="rect">
            <a:avLst/>
          </a:prstGeom>
        </p:spPr>
      </p:pic>
      <p:sp>
        <p:nvSpPr>
          <p:cNvPr id="16" name="矩形 15"/>
          <p:cNvSpPr/>
          <p:nvPr/>
        </p:nvSpPr>
        <p:spPr>
          <a:xfrm>
            <a:off x="-11430" y="-9525"/>
            <a:ext cx="12202795" cy="2343150"/>
          </a:xfrm>
          <a:prstGeom prst="rect">
            <a:avLst/>
          </a:prstGeom>
          <a:gradFill flip="none" rotWithShape="1">
            <a:gsLst>
              <a:gs pos="0">
                <a:srgbClr val="D61D3D">
                  <a:alpha val="85000"/>
                </a:srgbClr>
              </a:gs>
              <a:gs pos="50000">
                <a:srgbClr val="D61D3D">
                  <a:alpha val="80000"/>
                </a:srgbClr>
              </a:gs>
              <a:gs pos="100000">
                <a:srgbClr val="D61D3D">
                  <a:alpha val="7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08305" y="1114425"/>
            <a:ext cx="11376025" cy="1621790"/>
          </a:xfrm>
          <a:prstGeom prst="rect">
            <a:avLst/>
          </a:prstGeom>
          <a:solidFill>
            <a:schemeClr val="bg1">
              <a:alpha val="98000"/>
            </a:schemeClr>
          </a:solidFill>
          <a:ln>
            <a:noFill/>
          </a:ln>
          <a:effectLst>
            <a:outerShdw blurRad="50800" dist="508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5" name="图片 44" descr="邦芒人力LOGO"/>
          <p:cNvPicPr>
            <a:picLocks noChangeAspect="1"/>
          </p:cNvPicPr>
          <p:nvPr/>
        </p:nvPicPr>
        <p:blipFill>
          <a:blip r:embed="rId2"/>
          <a:stretch>
            <a:fillRect/>
          </a:stretch>
        </p:blipFill>
        <p:spPr>
          <a:xfrm>
            <a:off x="10649585" y="6048375"/>
            <a:ext cx="1265555" cy="666115"/>
          </a:xfrm>
          <a:prstGeom prst="rect">
            <a:avLst/>
          </a:prstGeom>
        </p:spPr>
      </p:pic>
      <p:sp>
        <p:nvSpPr>
          <p:cNvPr id="2" name="文本框 1"/>
          <p:cNvSpPr txBox="1"/>
          <p:nvPr/>
        </p:nvSpPr>
        <p:spPr>
          <a:xfrm>
            <a:off x="534669" y="243205"/>
            <a:ext cx="533822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chemeClr val="bg1"/>
                </a:solidFill>
                <a:effectLst/>
                <a:uLnTx/>
                <a:uFillTx/>
                <a:latin typeface="Arial" panose="020B0604020202020204"/>
                <a:ea typeface="微软雅黑" panose="020B0503020204020204" charset="-122"/>
                <a:sym typeface="+mn-ea"/>
              </a:rPr>
              <a:t>邦芒人力银行</a:t>
            </a:r>
            <a:endParaRPr lang="zh-CN" altLang="en-US" sz="2400" noProof="0" dirty="0">
              <a:ln>
                <a:noFill/>
              </a:ln>
              <a:solidFill>
                <a:schemeClr val="bg1"/>
              </a:solidFill>
              <a:effectLst/>
              <a:uLnTx/>
              <a:uFillTx/>
              <a:latin typeface="Arial" panose="020B0604020202020204"/>
              <a:ea typeface="微软雅黑" panose="020B0503020204020204" charset="-122"/>
              <a:sym typeface="+mn-ea"/>
            </a:endParaRPr>
          </a:p>
        </p:txBody>
      </p:sp>
      <p:sp>
        <p:nvSpPr>
          <p:cNvPr id="20" name="矩形 19"/>
          <p:cNvSpPr/>
          <p:nvPr/>
        </p:nvSpPr>
        <p:spPr>
          <a:xfrm>
            <a:off x="2741493" y="1300513"/>
            <a:ext cx="8749781" cy="1257267"/>
          </a:xfrm>
          <a:prstGeom prst="rect">
            <a:avLst/>
          </a:prstGeom>
        </p:spPr>
        <p:txBody>
          <a:bodyPr wrap="square">
            <a:spAutoFit/>
          </a:bodyPr>
          <a:lstStyle/>
          <a:p>
            <a:pPr lvl="0" defTabSz="685800">
              <a:lnSpc>
                <a:spcPct val="150000"/>
              </a:lnSpc>
              <a:spcBef>
                <a:spcPct val="0"/>
              </a:spcBef>
              <a:spcAft>
                <a:spcPct val="0"/>
              </a:spcAft>
              <a:defRPr/>
            </a:pPr>
            <a:r>
              <a:rPr lang="zh-CN" altLang="en-US" sz="13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     </a:t>
            </a:r>
            <a:r>
              <a:rPr lang="zh-CN" altLang="en-US" sz="1300" b="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“邦芒人力银行”</a:t>
            </a:r>
            <a:r>
              <a:rPr lang="zh-CN" altLang="en-US" sz="13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不仅是一个人才银行，也是一个信息银行。借助信息共享和市场化手段，促进人力资源高效配置，盘活人力资源，缓解企业人才余缺难题。依托大数据，根据企业用工周期、薪资待遇、年龄层次等内容进行精准匹配，分析不同企业不同时期的不同层次的人才需求，将闲置人力资源通过人力银行进行共享调用。实现社会人力资源优化配置，人才供给方降低人力成本，人才需求方解决</a:t>
            </a:r>
            <a:r>
              <a:rPr lang="en-US" altLang="zh-CN" sz="13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a:t>
            </a:r>
            <a:r>
              <a:rPr lang="zh-CN" altLang="en-US" sz="13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人才缺口</a:t>
            </a:r>
            <a:r>
              <a:rPr lang="en-US" altLang="zh-CN" sz="13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a:t>
            </a:r>
            <a:r>
              <a:rPr lang="zh-CN" altLang="en-US" sz="13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。最终实现稳定社会就业，多方共赢。</a:t>
            </a:r>
            <a:endParaRPr lang="zh-CN" altLang="en-US" sz="130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p:txBody>
      </p:sp>
      <p:grpSp>
        <p:nvGrpSpPr>
          <p:cNvPr id="3" name="组合 2"/>
          <p:cNvGrpSpPr/>
          <p:nvPr/>
        </p:nvGrpSpPr>
        <p:grpSpPr>
          <a:xfrm>
            <a:off x="1403720" y="3650819"/>
            <a:ext cx="9385194" cy="1703953"/>
            <a:chOff x="1420905" y="3510915"/>
            <a:chExt cx="9385194" cy="1703953"/>
          </a:xfrm>
        </p:grpSpPr>
        <p:pic>
          <p:nvPicPr>
            <p:cNvPr id="26" name="图片 25" descr="指标调剂"/>
            <p:cNvPicPr>
              <a:picLocks noChangeAspect="1"/>
            </p:cNvPicPr>
            <p:nvPr/>
          </p:nvPicPr>
          <p:blipFill>
            <a:blip r:embed="rId3"/>
            <a:stretch>
              <a:fillRect/>
            </a:stretch>
          </p:blipFill>
          <p:spPr>
            <a:xfrm>
              <a:off x="1689735" y="3599180"/>
              <a:ext cx="1113790" cy="1113790"/>
            </a:xfrm>
            <a:prstGeom prst="rect">
              <a:avLst/>
            </a:prstGeom>
          </p:spPr>
        </p:pic>
        <p:pic>
          <p:nvPicPr>
            <p:cNvPr id="27" name="图片 26" descr="22"/>
            <p:cNvPicPr>
              <a:picLocks noChangeAspect="1"/>
            </p:cNvPicPr>
            <p:nvPr/>
          </p:nvPicPr>
          <p:blipFill>
            <a:blip r:embed="rId4"/>
            <a:stretch>
              <a:fillRect/>
            </a:stretch>
          </p:blipFill>
          <p:spPr>
            <a:xfrm>
              <a:off x="4225925" y="3569335"/>
              <a:ext cx="1172845" cy="1172845"/>
            </a:xfrm>
            <a:prstGeom prst="rect">
              <a:avLst/>
            </a:prstGeom>
          </p:spPr>
        </p:pic>
        <p:pic>
          <p:nvPicPr>
            <p:cNvPr id="28" name="图片 27" descr="33"/>
            <p:cNvPicPr>
              <a:picLocks noChangeAspect="1"/>
            </p:cNvPicPr>
            <p:nvPr/>
          </p:nvPicPr>
          <p:blipFill>
            <a:blip r:embed="rId5"/>
            <a:stretch>
              <a:fillRect/>
            </a:stretch>
          </p:blipFill>
          <p:spPr>
            <a:xfrm>
              <a:off x="6821170" y="3542030"/>
              <a:ext cx="1200150" cy="1200150"/>
            </a:xfrm>
            <a:prstGeom prst="rect">
              <a:avLst/>
            </a:prstGeom>
          </p:spPr>
        </p:pic>
        <p:pic>
          <p:nvPicPr>
            <p:cNvPr id="30" name="图片 29" descr="44"/>
            <p:cNvPicPr>
              <a:picLocks noChangeAspect="1"/>
            </p:cNvPicPr>
            <p:nvPr/>
          </p:nvPicPr>
          <p:blipFill>
            <a:blip r:embed="rId6"/>
            <a:stretch>
              <a:fillRect/>
            </a:stretch>
          </p:blipFill>
          <p:spPr>
            <a:xfrm>
              <a:off x="9443720" y="3510915"/>
              <a:ext cx="1231265" cy="1231265"/>
            </a:xfrm>
            <a:prstGeom prst="rect">
              <a:avLst/>
            </a:prstGeom>
          </p:spPr>
        </p:pic>
        <p:sp>
          <p:nvSpPr>
            <p:cNvPr id="31" name="文本框 30"/>
            <p:cNvSpPr txBox="1"/>
            <p:nvPr/>
          </p:nvSpPr>
          <p:spPr>
            <a:xfrm>
              <a:off x="1420905" y="4860925"/>
              <a:ext cx="1706180" cy="352425"/>
            </a:xfrm>
            <a:prstGeom prst="rect">
              <a:avLst/>
            </a:prstGeom>
            <a:noFill/>
          </p:spPr>
          <p:txBody>
            <a:bodyPr wrap="square" rtlCol="0">
              <a:spAutoFit/>
            </a:bodyPr>
            <a:lstStyle/>
            <a:p>
              <a:pPr algn="l"/>
              <a:r>
                <a:rPr lang="zh-CN" altLang="en-US" sz="1700" dirty="0">
                  <a:solidFill>
                    <a:schemeClr val="tx1">
                      <a:lumMod val="85000"/>
                      <a:lumOff val="15000"/>
                    </a:schemeClr>
                  </a:solidFill>
                  <a:sym typeface="+mn-ea"/>
                </a:rPr>
                <a:t>淡旺季人力调剂   </a:t>
              </a:r>
              <a:endParaRPr lang="zh-CN" altLang="en-US" sz="1700" dirty="0">
                <a:solidFill>
                  <a:schemeClr val="tx1">
                    <a:lumMod val="85000"/>
                    <a:lumOff val="15000"/>
                  </a:schemeClr>
                </a:solidFill>
                <a:sym typeface="+mn-ea"/>
              </a:endParaRPr>
            </a:p>
          </p:txBody>
        </p:sp>
        <p:sp>
          <p:nvSpPr>
            <p:cNvPr id="32" name="文本框 31"/>
            <p:cNvSpPr txBox="1"/>
            <p:nvPr/>
          </p:nvSpPr>
          <p:spPr>
            <a:xfrm>
              <a:off x="4072231" y="4860925"/>
              <a:ext cx="1480231" cy="353943"/>
            </a:xfrm>
            <a:prstGeom prst="rect">
              <a:avLst/>
            </a:prstGeom>
            <a:noFill/>
          </p:spPr>
          <p:txBody>
            <a:bodyPr wrap="square" rtlCol="0">
              <a:spAutoFit/>
            </a:bodyPr>
            <a:lstStyle/>
            <a:p>
              <a:pPr algn="l"/>
              <a:r>
                <a:rPr lang="zh-CN" altLang="en-US" sz="1700" dirty="0">
                  <a:solidFill>
                    <a:schemeClr val="tx1">
                      <a:lumMod val="85000"/>
                      <a:lumOff val="15000"/>
                    </a:schemeClr>
                  </a:solidFill>
                  <a:sym typeface="+mn-ea"/>
                </a:rPr>
                <a:t>离职人员共享   </a:t>
              </a:r>
              <a:endParaRPr lang="zh-CN" altLang="en-US" sz="1700" dirty="0">
                <a:solidFill>
                  <a:schemeClr val="tx1">
                    <a:lumMod val="85000"/>
                    <a:lumOff val="15000"/>
                  </a:schemeClr>
                </a:solidFill>
                <a:sym typeface="+mn-ea"/>
              </a:endParaRPr>
            </a:p>
          </p:txBody>
        </p:sp>
        <p:sp>
          <p:nvSpPr>
            <p:cNvPr id="33" name="文本框 32"/>
            <p:cNvSpPr txBox="1"/>
            <p:nvPr/>
          </p:nvSpPr>
          <p:spPr>
            <a:xfrm>
              <a:off x="6681129" y="4860925"/>
              <a:ext cx="1480231" cy="352425"/>
            </a:xfrm>
            <a:prstGeom prst="rect">
              <a:avLst/>
            </a:prstGeom>
            <a:noFill/>
          </p:spPr>
          <p:txBody>
            <a:bodyPr wrap="square" rtlCol="0">
              <a:spAutoFit/>
            </a:bodyPr>
            <a:lstStyle/>
            <a:p>
              <a:pPr algn="l"/>
              <a:r>
                <a:rPr lang="zh-CN" altLang="en-US" sz="1700" dirty="0">
                  <a:solidFill>
                    <a:schemeClr val="tx1">
                      <a:lumMod val="85000"/>
                      <a:lumOff val="15000"/>
                    </a:schemeClr>
                  </a:solidFill>
                  <a:sym typeface="+mn-ea"/>
                </a:rPr>
                <a:t>技能人才互补     </a:t>
              </a:r>
              <a:endParaRPr lang="zh-CN" altLang="en-US" sz="1700" dirty="0">
                <a:solidFill>
                  <a:schemeClr val="tx1">
                    <a:lumMod val="85000"/>
                    <a:lumOff val="15000"/>
                  </a:schemeClr>
                </a:solidFill>
                <a:sym typeface="+mn-ea"/>
              </a:endParaRPr>
            </a:p>
          </p:txBody>
        </p:sp>
        <p:sp>
          <p:nvSpPr>
            <p:cNvPr id="34" name="文本框 33"/>
            <p:cNvSpPr txBox="1"/>
            <p:nvPr/>
          </p:nvSpPr>
          <p:spPr>
            <a:xfrm>
              <a:off x="9325868" y="4860925"/>
              <a:ext cx="1480231" cy="352425"/>
            </a:xfrm>
            <a:prstGeom prst="rect">
              <a:avLst/>
            </a:prstGeom>
            <a:noFill/>
          </p:spPr>
          <p:txBody>
            <a:bodyPr wrap="square" rtlCol="0">
              <a:spAutoFit/>
            </a:bodyPr>
            <a:lstStyle/>
            <a:p>
              <a:pPr algn="l"/>
              <a:r>
                <a:rPr lang="zh-CN" altLang="en-US" sz="1700" dirty="0">
                  <a:solidFill>
                    <a:schemeClr val="tx1">
                      <a:lumMod val="85000"/>
                      <a:lumOff val="15000"/>
                    </a:schemeClr>
                  </a:solidFill>
                  <a:sym typeface="+mn-ea"/>
                </a:rPr>
                <a:t>智慧人才互助       </a:t>
              </a:r>
              <a:endParaRPr lang="zh-CN" altLang="en-US" sz="1700" dirty="0">
                <a:solidFill>
                  <a:schemeClr val="tx1">
                    <a:lumMod val="85000"/>
                    <a:lumOff val="15000"/>
                  </a:schemeClr>
                </a:solidFill>
                <a:sym typeface="+mn-ea"/>
              </a:endParaRPr>
            </a:p>
          </p:txBody>
        </p:sp>
      </p:grpSp>
      <p:pic>
        <p:nvPicPr>
          <p:cNvPr id="35" name="图片 34" descr="银行"/>
          <p:cNvPicPr>
            <a:picLocks noChangeAspect="1"/>
          </p:cNvPicPr>
          <p:nvPr/>
        </p:nvPicPr>
        <p:blipFill>
          <a:blip r:embed="rId7"/>
          <a:stretch>
            <a:fillRect/>
          </a:stretch>
        </p:blipFill>
        <p:spPr>
          <a:xfrm>
            <a:off x="1786430" y="1569234"/>
            <a:ext cx="662007" cy="662007"/>
          </a:xfrm>
          <a:prstGeom prst="rect">
            <a:avLst/>
          </a:prstGeom>
        </p:spPr>
      </p:pic>
    </p:spTree>
    <p:custDataLst>
      <p:tags r:id="rId8"/>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1" cstate="print">
            <a:extLst>
              <a:ext uri="{28A0092B-C50C-407E-A947-70E740481C1C}">
                <a14:useLocalDpi xmlns:a14="http://schemas.microsoft.com/office/drawing/2010/main" val="0"/>
              </a:ext>
            </a:extLst>
          </a:blip>
          <a:srcRect t="21579" b="37558"/>
          <a:stretch>
            <a:fillRect/>
          </a:stretch>
        </p:blipFill>
        <p:spPr>
          <a:xfrm>
            <a:off x="0" y="0"/>
            <a:ext cx="12192000" cy="2314575"/>
          </a:xfrm>
          <a:prstGeom prst="rect">
            <a:avLst/>
          </a:prstGeom>
        </p:spPr>
      </p:pic>
      <p:sp>
        <p:nvSpPr>
          <p:cNvPr id="16" name="矩形 15"/>
          <p:cNvSpPr/>
          <p:nvPr/>
        </p:nvSpPr>
        <p:spPr>
          <a:xfrm>
            <a:off x="-11430" y="-9525"/>
            <a:ext cx="12202795" cy="2343150"/>
          </a:xfrm>
          <a:prstGeom prst="rect">
            <a:avLst/>
          </a:prstGeom>
          <a:gradFill flip="none" rotWithShape="1">
            <a:gsLst>
              <a:gs pos="0">
                <a:srgbClr val="D61D3D">
                  <a:alpha val="85000"/>
                </a:srgbClr>
              </a:gs>
              <a:gs pos="50000">
                <a:srgbClr val="D61D3D">
                  <a:alpha val="80000"/>
                </a:srgbClr>
              </a:gs>
              <a:gs pos="100000">
                <a:srgbClr val="D61D3D">
                  <a:alpha val="7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08305" y="1114425"/>
            <a:ext cx="11376025" cy="1621790"/>
          </a:xfrm>
          <a:prstGeom prst="rect">
            <a:avLst/>
          </a:prstGeom>
          <a:solidFill>
            <a:schemeClr val="bg1">
              <a:alpha val="98000"/>
            </a:schemeClr>
          </a:solidFill>
          <a:ln>
            <a:noFill/>
          </a:ln>
          <a:effectLst>
            <a:outerShdw blurRad="50800" dist="508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5" name="图片 44" descr="邦芒人力LOGO"/>
          <p:cNvPicPr>
            <a:picLocks noChangeAspect="1"/>
          </p:cNvPicPr>
          <p:nvPr/>
        </p:nvPicPr>
        <p:blipFill>
          <a:blip r:embed="rId2"/>
          <a:stretch>
            <a:fillRect/>
          </a:stretch>
        </p:blipFill>
        <p:spPr>
          <a:xfrm>
            <a:off x="10649585" y="6048375"/>
            <a:ext cx="1265555" cy="666115"/>
          </a:xfrm>
          <a:prstGeom prst="rect">
            <a:avLst/>
          </a:prstGeom>
        </p:spPr>
      </p:pic>
      <p:sp>
        <p:nvSpPr>
          <p:cNvPr id="2" name="文本框 1"/>
          <p:cNvSpPr txBox="1"/>
          <p:nvPr/>
        </p:nvSpPr>
        <p:spPr>
          <a:xfrm>
            <a:off x="534670" y="243205"/>
            <a:ext cx="2559050" cy="460375"/>
          </a:xfrm>
          <a:prstGeom prst="rect">
            <a:avLst/>
          </a:prstGeom>
          <a:noFill/>
        </p:spPr>
        <p:txBody>
          <a:bodyPr wrap="square" rtlCol="0">
            <a:spAutoFit/>
          </a:bodyPr>
          <a:lstStyle/>
          <a:p>
            <a:pPr algn="l"/>
            <a:r>
              <a:rPr lang="zh-CN" altLang="en-US" sz="2400">
                <a:solidFill>
                  <a:schemeClr val="bg1"/>
                </a:solidFill>
                <a:latin typeface="微软雅黑" panose="020B0503020204020204" charset="-122"/>
                <a:ea typeface="微软雅黑" panose="020B0503020204020204" charset="-122"/>
                <a:sym typeface="+mn-ea"/>
              </a:rPr>
              <a:t>技术服务外包</a:t>
            </a:r>
            <a:endParaRPr lang="zh-CN" altLang="en-US" sz="2400" noProof="0" dirty="0">
              <a:ln>
                <a:noFill/>
              </a:ln>
              <a:solidFill>
                <a:schemeClr val="bg1"/>
              </a:solidFill>
              <a:effectLst/>
              <a:uLnTx/>
              <a:uFillTx/>
              <a:latin typeface="Arial" panose="020B0604020202020204"/>
              <a:ea typeface="微软雅黑" panose="020B0503020204020204" charset="-122"/>
              <a:sym typeface="+mn-ea"/>
            </a:endParaRPr>
          </a:p>
        </p:txBody>
      </p:sp>
      <p:sp>
        <p:nvSpPr>
          <p:cNvPr id="20" name="矩形 19"/>
          <p:cNvSpPr/>
          <p:nvPr/>
        </p:nvSpPr>
        <p:spPr>
          <a:xfrm>
            <a:off x="2764790" y="1252220"/>
            <a:ext cx="8335645" cy="1291590"/>
          </a:xfrm>
          <a:prstGeom prst="rect">
            <a:avLst/>
          </a:prstGeom>
        </p:spPr>
        <p:txBody>
          <a:bodyPr wrap="square">
            <a:spAutoFit/>
          </a:bodyPr>
          <a:lstStyle/>
          <a:p>
            <a:pPr marL="0" marR="0" lvl="0" indent="0" algn="l" defTabSz="685800" rtl="0" eaLnBrk="1" fontAlgn="auto" latinLnBrk="0" hangingPunct="1">
              <a:lnSpc>
                <a:spcPct val="150000"/>
              </a:lnSpc>
              <a:spcBef>
                <a:spcPct val="0"/>
              </a:spcBef>
              <a:spcAft>
                <a:spcPct val="0"/>
              </a:spcAft>
              <a:buClrTx/>
              <a:buSzTx/>
              <a:buFontTx/>
              <a:buNone/>
              <a:defRPr/>
            </a:pPr>
            <a:r>
              <a:rPr lang="en-US" altLang="zh-CN" sz="1300" dirty="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      </a:t>
            </a:r>
            <a:r>
              <a:rPr lang="zh-CN" altLang="en-US" sz="1300" dirty="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 </a:t>
            </a:r>
            <a:r>
              <a:rPr lang="zh-CN" altLang="en-US" sz="1300" b="1" dirty="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人事宝科技</a:t>
            </a:r>
            <a:r>
              <a:rPr lang="zh-CN" altLang="en-US" sz="1300" dirty="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是国内领先的人事管理软件供应商，自公司成立以来一直专注于企业信息化管理软件的研发与实施，依靠经验丰富的程序设计师及在人力资源行业的资深顾问，成就今天专业、全面、智能的人事管理解决方案。秉承“实力成就未来”的发展理念，人事宝科技将以专业的技术产品为生命、以提升企业核心竞争力为使命、以客户第一、服务至上贯穿始终的服务精神，立志成为全国最优秀的人事管理软件提供商。</a:t>
            </a:r>
            <a:endParaRPr lang="zh-CN" altLang="en-US" sz="130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25" name="矩形 24"/>
          <p:cNvSpPr/>
          <p:nvPr/>
        </p:nvSpPr>
        <p:spPr>
          <a:xfrm>
            <a:off x="950595" y="3145155"/>
            <a:ext cx="75565" cy="143510"/>
          </a:xfrm>
          <a:prstGeom prst="rect">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1" name="矩形 40"/>
          <p:cNvSpPr/>
          <p:nvPr/>
        </p:nvSpPr>
        <p:spPr>
          <a:xfrm>
            <a:off x="942975" y="3141345"/>
            <a:ext cx="75565" cy="143510"/>
          </a:xfrm>
          <a:prstGeom prst="rect">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 name="矩形 5"/>
          <p:cNvSpPr/>
          <p:nvPr/>
        </p:nvSpPr>
        <p:spPr>
          <a:xfrm>
            <a:off x="1046480" y="3075305"/>
            <a:ext cx="2298065" cy="275590"/>
          </a:xfrm>
          <a:prstGeom prst="rect">
            <a:avLst/>
          </a:prstGeom>
        </p:spPr>
        <p:txBody>
          <a:bodyPr wrap="squar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强大的技术团队</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7" name="矩形 44"/>
          <p:cNvSpPr/>
          <p:nvPr/>
        </p:nvSpPr>
        <p:spPr>
          <a:xfrm>
            <a:off x="1046480" y="3313430"/>
            <a:ext cx="7477760" cy="295145"/>
          </a:xfrm>
          <a:prstGeom prst="rect">
            <a:avLst/>
          </a:prstGeom>
          <a:noFill/>
          <a:ln w="9525">
            <a:noFill/>
          </a:ln>
        </p:spPr>
        <p:txBody>
          <a:bodyPr wrap="square">
            <a:spAutoFit/>
          </a:bodyPr>
          <a:lstStyle/>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我们拥有近百位具有数十年人力资源管理、网络营销系统开发经验的行业知名高级工程师团队。</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sp>
        <p:nvSpPr>
          <p:cNvPr id="8" name="矩形 7"/>
          <p:cNvSpPr/>
          <p:nvPr/>
        </p:nvSpPr>
        <p:spPr>
          <a:xfrm>
            <a:off x="1036955" y="3917315"/>
            <a:ext cx="1249680" cy="275590"/>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严谨的工作流程</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9" name="矩形 48"/>
          <p:cNvSpPr/>
          <p:nvPr/>
        </p:nvSpPr>
        <p:spPr>
          <a:xfrm>
            <a:off x="1036955" y="4107815"/>
            <a:ext cx="8501380" cy="533400"/>
          </a:xfrm>
          <a:prstGeom prst="rect">
            <a:avLst/>
          </a:prstGeom>
          <a:noFill/>
          <a:ln w="9525">
            <a:noFill/>
          </a:ln>
        </p:spPr>
        <p:txBody>
          <a:bodyPr wrap="square">
            <a:spAutoFit/>
          </a:bodyPr>
          <a:lstStyle/>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在不断的创新和实践中总结出可持续和可信赖的设计流程，坚持与用户一起思考，发现问题、</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解决问题、并实现客户产品和企业价值的提升。</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sp>
        <p:nvSpPr>
          <p:cNvPr id="10" name="矩形 9"/>
          <p:cNvSpPr/>
          <p:nvPr/>
        </p:nvSpPr>
        <p:spPr>
          <a:xfrm>
            <a:off x="1056005" y="4978400"/>
            <a:ext cx="1249680" cy="275590"/>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优秀的项目累计</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30736" name="矩形 50"/>
          <p:cNvSpPr/>
          <p:nvPr/>
        </p:nvSpPr>
        <p:spPr>
          <a:xfrm>
            <a:off x="1056005" y="5159375"/>
            <a:ext cx="6836410" cy="295145"/>
          </a:xfrm>
          <a:prstGeom prst="rect">
            <a:avLst/>
          </a:prstGeom>
          <a:noFill/>
          <a:ln w="9525">
            <a:noFill/>
          </a:ln>
        </p:spPr>
        <p:txBody>
          <a:bodyPr wrap="square">
            <a:spAutoFit/>
          </a:bodyPr>
          <a:lstStyle/>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服务全国</a:t>
            </a:r>
            <a:r>
              <a:rPr lang="en-US" altLang="zh-CN"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2</a:t>
            </a: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万多家企事业单位,以管理</a:t>
            </a:r>
            <a:r>
              <a:rPr lang="en-US" altLang="zh-CN"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50</a:t>
            </a: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多万员工为基础,为大数据服务提供项目经验保障。</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12" name="矩形 11"/>
          <p:cNvSpPr/>
          <p:nvPr/>
        </p:nvSpPr>
        <p:spPr>
          <a:xfrm>
            <a:off x="958850" y="3973195"/>
            <a:ext cx="75565" cy="143510"/>
          </a:xfrm>
          <a:prstGeom prst="rect">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18"/>
          <p:cNvSpPr/>
          <p:nvPr/>
        </p:nvSpPr>
        <p:spPr>
          <a:xfrm>
            <a:off x="962025" y="5052695"/>
            <a:ext cx="75565" cy="143510"/>
          </a:xfrm>
          <a:prstGeom prst="rect">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33" name="组合 32"/>
          <p:cNvGrpSpPr/>
          <p:nvPr/>
        </p:nvGrpSpPr>
        <p:grpSpPr>
          <a:xfrm>
            <a:off x="8364220" y="4467860"/>
            <a:ext cx="1042670" cy="982980"/>
            <a:chOff x="3439606" y="1632047"/>
            <a:chExt cx="1524000" cy="1374681"/>
          </a:xfrm>
        </p:grpSpPr>
        <p:sp>
          <p:nvSpPr>
            <p:cNvPr id="14" name="Rounded Rectangle 11"/>
            <p:cNvSpPr/>
            <p:nvPr/>
          </p:nvSpPr>
          <p:spPr>
            <a:xfrm>
              <a:off x="3489837" y="1632047"/>
              <a:ext cx="1422400" cy="1374681"/>
            </a:xfrm>
            <a:prstGeom prst="roundRect">
              <a:avLst>
                <a:gd name="adj" fmla="val 8094"/>
              </a:avLst>
            </a:prstGeom>
            <a:solidFill>
              <a:srgbClr val="BE0C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微软雅黑" panose="020B0503020204020204" charset="-122"/>
                <a:ea typeface="微软雅黑" panose="020B0503020204020204" charset="-122"/>
              </a:endParaRPr>
            </a:p>
          </p:txBody>
        </p:sp>
        <p:sp>
          <p:nvSpPr>
            <p:cNvPr id="35" name="Rectangle 20"/>
            <p:cNvSpPr/>
            <p:nvPr/>
          </p:nvSpPr>
          <p:spPr>
            <a:xfrm>
              <a:off x="3439606" y="2348880"/>
              <a:ext cx="1524000" cy="385408"/>
            </a:xfrm>
            <a:prstGeom prst="rect">
              <a:avLst/>
            </a:prstGeom>
          </p:spPr>
          <p:txBody>
            <a:bodyPr wrap="square">
              <a:spAutoFit/>
            </a:bodyPr>
            <a:lstStyle/>
            <a:p>
              <a:pPr algn="ctr"/>
              <a:r>
                <a:rPr lang="zh-CN" sz="1200" dirty="0">
                  <a:solidFill>
                    <a:schemeClr val="bg1"/>
                  </a:solidFill>
                  <a:latin typeface="微软雅黑" panose="020B0503020204020204" charset="-122"/>
                  <a:ea typeface="微软雅黑" panose="020B0503020204020204" charset="-122"/>
                  <a:cs typeface="Open Sans" pitchFamily="34" charset="0"/>
                </a:rPr>
                <a:t>高端技术</a:t>
              </a:r>
              <a:endParaRPr lang="zh-CN" sz="1200" dirty="0">
                <a:solidFill>
                  <a:schemeClr val="bg1"/>
                </a:solidFill>
                <a:latin typeface="微软雅黑" panose="020B0503020204020204" charset="-122"/>
                <a:ea typeface="微软雅黑" panose="020B0503020204020204" charset="-122"/>
                <a:cs typeface="Open Sans" pitchFamily="34" charset="0"/>
              </a:endParaRPr>
            </a:p>
          </p:txBody>
        </p:sp>
        <p:grpSp>
          <p:nvGrpSpPr>
            <p:cNvPr id="18" name="Group 21"/>
            <p:cNvGrpSpPr/>
            <p:nvPr/>
          </p:nvGrpSpPr>
          <p:grpSpPr>
            <a:xfrm>
              <a:off x="3847061" y="1772816"/>
              <a:ext cx="709091" cy="485389"/>
              <a:chOff x="2324100" y="1814513"/>
              <a:chExt cx="266700" cy="182563"/>
            </a:xfrm>
            <a:solidFill>
              <a:schemeClr val="bg1"/>
            </a:solidFill>
          </p:grpSpPr>
          <p:sp>
            <p:nvSpPr>
              <p:cNvPr id="21" name="Freeform 55"/>
              <p:cNvSpPr>
                <a:spLocks noEditPoints="1"/>
              </p:cNvSpPr>
              <p:nvPr/>
            </p:nvSpPr>
            <p:spPr bwMode="auto">
              <a:xfrm>
                <a:off x="2324100" y="1814513"/>
                <a:ext cx="188913" cy="182563"/>
              </a:xfrm>
              <a:custGeom>
                <a:avLst/>
                <a:gdLst>
                  <a:gd name="T0" fmla="*/ 86 w 99"/>
                  <a:gd name="T1" fmla="*/ 60 h 97"/>
                  <a:gd name="T2" fmla="*/ 99 w 99"/>
                  <a:gd name="T3" fmla="*/ 54 h 97"/>
                  <a:gd name="T4" fmla="*/ 99 w 99"/>
                  <a:gd name="T5" fmla="*/ 43 h 97"/>
                  <a:gd name="T6" fmla="*/ 86 w 99"/>
                  <a:gd name="T7" fmla="*/ 37 h 97"/>
                  <a:gd name="T8" fmla="*/ 83 w 99"/>
                  <a:gd name="T9" fmla="*/ 31 h 97"/>
                  <a:gd name="T10" fmla="*/ 88 w 99"/>
                  <a:gd name="T11" fmla="*/ 18 h 97"/>
                  <a:gd name="T12" fmla="*/ 81 w 99"/>
                  <a:gd name="T13" fmla="*/ 10 h 97"/>
                  <a:gd name="T14" fmla="*/ 67 w 99"/>
                  <a:gd name="T15" fmla="*/ 16 h 97"/>
                  <a:gd name="T16" fmla="*/ 61 w 99"/>
                  <a:gd name="T17" fmla="*/ 13 h 97"/>
                  <a:gd name="T18" fmla="*/ 55 w 99"/>
                  <a:gd name="T19" fmla="*/ 0 h 97"/>
                  <a:gd name="T20" fmla="*/ 44 w 99"/>
                  <a:gd name="T21" fmla="*/ 0 h 97"/>
                  <a:gd name="T22" fmla="*/ 38 w 99"/>
                  <a:gd name="T23" fmla="*/ 13 h 97"/>
                  <a:gd name="T24" fmla="*/ 32 w 99"/>
                  <a:gd name="T25" fmla="*/ 16 h 97"/>
                  <a:gd name="T26" fmla="*/ 18 w 99"/>
                  <a:gd name="T27" fmla="*/ 11 h 97"/>
                  <a:gd name="T28" fmla="*/ 11 w 99"/>
                  <a:gd name="T29" fmla="*/ 18 h 97"/>
                  <a:gd name="T30" fmla="*/ 16 w 99"/>
                  <a:gd name="T31" fmla="*/ 32 h 97"/>
                  <a:gd name="T32" fmla="*/ 14 w 99"/>
                  <a:gd name="T33" fmla="*/ 37 h 97"/>
                  <a:gd name="T34" fmla="*/ 0 w 99"/>
                  <a:gd name="T35" fmla="*/ 43 h 97"/>
                  <a:gd name="T36" fmla="*/ 0 w 99"/>
                  <a:gd name="T37" fmla="*/ 54 h 97"/>
                  <a:gd name="T38" fmla="*/ 14 w 99"/>
                  <a:gd name="T39" fmla="*/ 60 h 97"/>
                  <a:gd name="T40" fmla="*/ 16 w 99"/>
                  <a:gd name="T41" fmla="*/ 66 h 97"/>
                  <a:gd name="T42" fmla="*/ 11 w 99"/>
                  <a:gd name="T43" fmla="*/ 79 h 97"/>
                  <a:gd name="T44" fmla="*/ 19 w 99"/>
                  <a:gd name="T45" fmla="*/ 87 h 97"/>
                  <a:gd name="T46" fmla="*/ 32 w 99"/>
                  <a:gd name="T47" fmla="*/ 81 h 97"/>
                  <a:gd name="T48" fmla="*/ 38 w 99"/>
                  <a:gd name="T49" fmla="*/ 84 h 97"/>
                  <a:gd name="T50" fmla="*/ 45 w 99"/>
                  <a:gd name="T51" fmla="*/ 97 h 97"/>
                  <a:gd name="T52" fmla="*/ 55 w 99"/>
                  <a:gd name="T53" fmla="*/ 97 h 97"/>
                  <a:gd name="T54" fmla="*/ 61 w 99"/>
                  <a:gd name="T55" fmla="*/ 84 h 97"/>
                  <a:gd name="T56" fmla="*/ 67 w 99"/>
                  <a:gd name="T57" fmla="*/ 81 h 97"/>
                  <a:gd name="T58" fmla="*/ 81 w 99"/>
                  <a:gd name="T59" fmla="*/ 86 h 97"/>
                  <a:gd name="T60" fmla="*/ 89 w 99"/>
                  <a:gd name="T61" fmla="*/ 79 h 97"/>
                  <a:gd name="T62" fmla="*/ 83 w 99"/>
                  <a:gd name="T63" fmla="*/ 66 h 97"/>
                  <a:gd name="T64" fmla="*/ 86 w 99"/>
                  <a:gd name="T65" fmla="*/ 60 h 97"/>
                  <a:gd name="T66" fmla="*/ 50 w 99"/>
                  <a:gd name="T67" fmla="*/ 64 h 97"/>
                  <a:gd name="T68" fmla="*/ 34 w 99"/>
                  <a:gd name="T69" fmla="*/ 49 h 97"/>
                  <a:gd name="T70" fmla="*/ 50 w 99"/>
                  <a:gd name="T71" fmla="*/ 33 h 97"/>
                  <a:gd name="T72" fmla="*/ 66 w 99"/>
                  <a:gd name="T73" fmla="*/ 49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60"/>
                    </a:moveTo>
                    <a:cubicBezTo>
                      <a:pt x="86" y="60"/>
                      <a:pt x="99" y="54"/>
                      <a:pt x="99" y="54"/>
                    </a:cubicBezTo>
                    <a:cubicBezTo>
                      <a:pt x="99" y="43"/>
                      <a:pt x="99" y="43"/>
                      <a:pt x="99" y="43"/>
                    </a:cubicBezTo>
                    <a:cubicBezTo>
                      <a:pt x="99" y="42"/>
                      <a:pt x="86" y="37"/>
                      <a:pt x="86" y="37"/>
                    </a:cubicBezTo>
                    <a:cubicBezTo>
                      <a:pt x="83" y="31"/>
                      <a:pt x="83" y="31"/>
                      <a:pt x="83" y="31"/>
                    </a:cubicBezTo>
                    <a:cubicBezTo>
                      <a:pt x="83" y="31"/>
                      <a:pt x="89" y="18"/>
                      <a:pt x="88" y="18"/>
                    </a:cubicBezTo>
                    <a:cubicBezTo>
                      <a:pt x="81" y="10"/>
                      <a:pt x="81" y="10"/>
                      <a:pt x="81" y="10"/>
                    </a:cubicBezTo>
                    <a:cubicBezTo>
                      <a:pt x="80" y="10"/>
                      <a:pt x="67" y="16"/>
                      <a:pt x="67" y="16"/>
                    </a:cubicBezTo>
                    <a:cubicBezTo>
                      <a:pt x="61" y="13"/>
                      <a:pt x="61" y="13"/>
                      <a:pt x="61" y="13"/>
                    </a:cubicBezTo>
                    <a:cubicBezTo>
                      <a:pt x="61" y="13"/>
                      <a:pt x="56" y="0"/>
                      <a:pt x="55" y="0"/>
                    </a:cubicBezTo>
                    <a:cubicBezTo>
                      <a:pt x="44" y="0"/>
                      <a:pt x="44" y="0"/>
                      <a:pt x="44" y="0"/>
                    </a:cubicBezTo>
                    <a:cubicBezTo>
                      <a:pt x="43" y="0"/>
                      <a:pt x="38" y="13"/>
                      <a:pt x="38" y="13"/>
                    </a:cubicBezTo>
                    <a:cubicBezTo>
                      <a:pt x="32" y="16"/>
                      <a:pt x="32" y="16"/>
                      <a:pt x="32" y="16"/>
                    </a:cubicBezTo>
                    <a:cubicBezTo>
                      <a:pt x="32" y="16"/>
                      <a:pt x="19" y="10"/>
                      <a:pt x="18" y="11"/>
                    </a:cubicBezTo>
                    <a:cubicBezTo>
                      <a:pt x="11" y="18"/>
                      <a:pt x="11" y="18"/>
                      <a:pt x="11" y="18"/>
                    </a:cubicBezTo>
                    <a:cubicBezTo>
                      <a:pt x="10" y="19"/>
                      <a:pt x="16" y="32"/>
                      <a:pt x="16" y="32"/>
                    </a:cubicBezTo>
                    <a:cubicBezTo>
                      <a:pt x="14" y="37"/>
                      <a:pt x="14" y="37"/>
                      <a:pt x="14" y="37"/>
                    </a:cubicBezTo>
                    <a:cubicBezTo>
                      <a:pt x="14" y="37"/>
                      <a:pt x="0" y="43"/>
                      <a:pt x="0" y="43"/>
                    </a:cubicBezTo>
                    <a:cubicBezTo>
                      <a:pt x="0" y="54"/>
                      <a:pt x="0" y="54"/>
                      <a:pt x="0" y="54"/>
                    </a:cubicBezTo>
                    <a:cubicBezTo>
                      <a:pt x="0" y="55"/>
                      <a:pt x="14" y="60"/>
                      <a:pt x="14" y="60"/>
                    </a:cubicBezTo>
                    <a:cubicBezTo>
                      <a:pt x="16" y="66"/>
                      <a:pt x="16" y="66"/>
                      <a:pt x="16" y="66"/>
                    </a:cubicBezTo>
                    <a:cubicBezTo>
                      <a:pt x="16" y="66"/>
                      <a:pt x="10" y="79"/>
                      <a:pt x="11" y="79"/>
                    </a:cubicBezTo>
                    <a:cubicBezTo>
                      <a:pt x="19" y="87"/>
                      <a:pt x="19" y="87"/>
                      <a:pt x="19" y="87"/>
                    </a:cubicBezTo>
                    <a:cubicBezTo>
                      <a:pt x="19" y="87"/>
                      <a:pt x="32" y="81"/>
                      <a:pt x="32" y="81"/>
                    </a:cubicBezTo>
                    <a:cubicBezTo>
                      <a:pt x="38" y="84"/>
                      <a:pt x="38" y="84"/>
                      <a:pt x="38" y="84"/>
                    </a:cubicBezTo>
                    <a:cubicBezTo>
                      <a:pt x="38" y="84"/>
                      <a:pt x="44" y="97"/>
                      <a:pt x="45" y="97"/>
                    </a:cubicBezTo>
                    <a:cubicBezTo>
                      <a:pt x="55" y="97"/>
                      <a:pt x="55" y="97"/>
                      <a:pt x="55" y="97"/>
                    </a:cubicBezTo>
                    <a:cubicBezTo>
                      <a:pt x="56" y="97"/>
                      <a:pt x="61" y="84"/>
                      <a:pt x="61" y="84"/>
                    </a:cubicBezTo>
                    <a:cubicBezTo>
                      <a:pt x="67" y="81"/>
                      <a:pt x="67" y="81"/>
                      <a:pt x="67" y="81"/>
                    </a:cubicBezTo>
                    <a:cubicBezTo>
                      <a:pt x="67" y="81"/>
                      <a:pt x="81" y="87"/>
                      <a:pt x="81" y="86"/>
                    </a:cubicBezTo>
                    <a:cubicBezTo>
                      <a:pt x="89" y="79"/>
                      <a:pt x="89" y="79"/>
                      <a:pt x="89" y="79"/>
                    </a:cubicBezTo>
                    <a:cubicBezTo>
                      <a:pt x="89" y="78"/>
                      <a:pt x="83" y="66"/>
                      <a:pt x="83" y="66"/>
                    </a:cubicBezTo>
                    <a:lnTo>
                      <a:pt x="86" y="60"/>
                    </a:lnTo>
                    <a:close/>
                    <a:moveTo>
                      <a:pt x="50" y="64"/>
                    </a:moveTo>
                    <a:cubicBezTo>
                      <a:pt x="41" y="64"/>
                      <a:pt x="34" y="57"/>
                      <a:pt x="34" y="49"/>
                    </a:cubicBezTo>
                    <a:cubicBezTo>
                      <a:pt x="34" y="40"/>
                      <a:pt x="41" y="33"/>
                      <a:pt x="50" y="33"/>
                    </a:cubicBezTo>
                    <a:cubicBezTo>
                      <a:pt x="58" y="33"/>
                      <a:pt x="66" y="40"/>
                      <a:pt x="66" y="49"/>
                    </a:cubicBezTo>
                    <a:cubicBezTo>
                      <a:pt x="66" y="57"/>
                      <a:pt x="58"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200">
                  <a:latin typeface="微软雅黑" panose="020B0503020204020204" charset="-122"/>
                  <a:ea typeface="微软雅黑" panose="020B0503020204020204" charset="-122"/>
                </a:endParaRPr>
              </a:p>
            </p:txBody>
          </p:sp>
          <p:sp>
            <p:nvSpPr>
              <p:cNvPr id="22" name="Freeform 56"/>
              <p:cNvSpPr>
                <a:spLocks noEditPoints="1"/>
              </p:cNvSpPr>
              <p:nvPr/>
            </p:nvSpPr>
            <p:spPr bwMode="auto">
              <a:xfrm>
                <a:off x="2501900" y="1905001"/>
                <a:ext cx="88900" cy="90488"/>
              </a:xfrm>
              <a:custGeom>
                <a:avLst/>
                <a:gdLst>
                  <a:gd name="T0" fmla="*/ 41 w 47"/>
                  <a:gd name="T1" fmla="*/ 23 h 48"/>
                  <a:gd name="T2" fmla="*/ 41 w 47"/>
                  <a:gd name="T3" fmla="*/ 20 h 48"/>
                  <a:gd name="T4" fmla="*/ 45 w 47"/>
                  <a:gd name="T5" fmla="*/ 14 h 48"/>
                  <a:gd name="T6" fmla="*/ 42 w 47"/>
                  <a:gd name="T7" fmla="*/ 9 h 48"/>
                  <a:gd name="T8" fmla="*/ 35 w 47"/>
                  <a:gd name="T9" fmla="*/ 11 h 48"/>
                  <a:gd name="T10" fmla="*/ 33 w 47"/>
                  <a:gd name="T11" fmla="*/ 9 h 48"/>
                  <a:gd name="T12" fmla="*/ 31 w 47"/>
                  <a:gd name="T13" fmla="*/ 2 h 48"/>
                  <a:gd name="T14" fmla="*/ 26 w 47"/>
                  <a:gd name="T15" fmla="*/ 1 h 48"/>
                  <a:gd name="T16" fmla="*/ 22 w 47"/>
                  <a:gd name="T17" fmla="*/ 6 h 48"/>
                  <a:gd name="T18" fmla="*/ 19 w 47"/>
                  <a:gd name="T19" fmla="*/ 7 h 48"/>
                  <a:gd name="T20" fmla="*/ 14 w 47"/>
                  <a:gd name="T21" fmla="*/ 3 h 48"/>
                  <a:gd name="T22" fmla="*/ 9 w 47"/>
                  <a:gd name="T23" fmla="*/ 5 h 48"/>
                  <a:gd name="T24" fmla="*/ 10 w 47"/>
                  <a:gd name="T25" fmla="*/ 12 h 48"/>
                  <a:gd name="T26" fmla="*/ 8 w 47"/>
                  <a:gd name="T27" fmla="*/ 15 h 48"/>
                  <a:gd name="T28" fmla="*/ 1 w 47"/>
                  <a:gd name="T29" fmla="*/ 16 h 48"/>
                  <a:gd name="T30" fmla="*/ 0 w 47"/>
                  <a:gd name="T31" fmla="*/ 21 h 48"/>
                  <a:gd name="T32" fmla="*/ 6 w 47"/>
                  <a:gd name="T33" fmla="*/ 25 h 48"/>
                  <a:gd name="T34" fmla="*/ 6 w 47"/>
                  <a:gd name="T35" fmla="*/ 28 h 48"/>
                  <a:gd name="T36" fmla="*/ 2 w 47"/>
                  <a:gd name="T37" fmla="*/ 34 h 48"/>
                  <a:gd name="T38" fmla="*/ 5 w 47"/>
                  <a:gd name="T39" fmla="*/ 39 h 48"/>
                  <a:gd name="T40" fmla="*/ 12 w 47"/>
                  <a:gd name="T41" fmla="*/ 38 h 48"/>
                  <a:gd name="T42" fmla="*/ 14 w 47"/>
                  <a:gd name="T43" fmla="*/ 39 h 48"/>
                  <a:gd name="T44" fmla="*/ 15 w 47"/>
                  <a:gd name="T45" fmla="*/ 46 h 48"/>
                  <a:gd name="T46" fmla="*/ 20 w 47"/>
                  <a:gd name="T47" fmla="*/ 48 h 48"/>
                  <a:gd name="T48" fmla="*/ 24 w 47"/>
                  <a:gd name="T49" fmla="*/ 42 h 48"/>
                  <a:gd name="T50" fmla="*/ 27 w 47"/>
                  <a:gd name="T51" fmla="*/ 42 h 48"/>
                  <a:gd name="T52" fmla="*/ 33 w 47"/>
                  <a:gd name="T53" fmla="*/ 46 h 48"/>
                  <a:gd name="T54" fmla="*/ 38 w 47"/>
                  <a:gd name="T55" fmla="*/ 43 h 48"/>
                  <a:gd name="T56" fmla="*/ 37 w 47"/>
                  <a:gd name="T57" fmla="*/ 36 h 48"/>
                  <a:gd name="T58" fmla="*/ 38 w 47"/>
                  <a:gd name="T59" fmla="*/ 33 h 48"/>
                  <a:gd name="T60" fmla="*/ 45 w 47"/>
                  <a:gd name="T61" fmla="*/ 32 h 48"/>
                  <a:gd name="T62" fmla="*/ 46 w 47"/>
                  <a:gd name="T63" fmla="*/ 27 h 48"/>
                  <a:gd name="T64" fmla="*/ 41 w 47"/>
                  <a:gd name="T65" fmla="*/ 23 h 48"/>
                  <a:gd name="T66" fmla="*/ 31 w 47"/>
                  <a:gd name="T67" fmla="*/ 26 h 48"/>
                  <a:gd name="T68" fmla="*/ 22 w 47"/>
                  <a:gd name="T69" fmla="*/ 31 h 48"/>
                  <a:gd name="T70" fmla="*/ 16 w 47"/>
                  <a:gd name="T71" fmla="*/ 22 h 48"/>
                  <a:gd name="T72" fmla="*/ 25 w 47"/>
                  <a:gd name="T73" fmla="*/ 17 h 48"/>
                  <a:gd name="T74" fmla="*/ 31 w 47"/>
                  <a:gd name="T75"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8">
                    <a:moveTo>
                      <a:pt x="41" y="23"/>
                    </a:moveTo>
                    <a:cubicBezTo>
                      <a:pt x="41" y="20"/>
                      <a:pt x="41" y="20"/>
                      <a:pt x="41" y="20"/>
                    </a:cubicBezTo>
                    <a:cubicBezTo>
                      <a:pt x="41" y="20"/>
                      <a:pt x="45" y="14"/>
                      <a:pt x="45" y="14"/>
                    </a:cubicBezTo>
                    <a:cubicBezTo>
                      <a:pt x="42" y="9"/>
                      <a:pt x="42" y="9"/>
                      <a:pt x="42" y="9"/>
                    </a:cubicBezTo>
                    <a:cubicBezTo>
                      <a:pt x="42" y="9"/>
                      <a:pt x="35" y="11"/>
                      <a:pt x="35" y="11"/>
                    </a:cubicBezTo>
                    <a:cubicBezTo>
                      <a:pt x="33" y="9"/>
                      <a:pt x="33" y="9"/>
                      <a:pt x="33" y="9"/>
                    </a:cubicBezTo>
                    <a:cubicBezTo>
                      <a:pt x="33" y="9"/>
                      <a:pt x="32" y="2"/>
                      <a:pt x="31" y="2"/>
                    </a:cubicBezTo>
                    <a:cubicBezTo>
                      <a:pt x="26" y="1"/>
                      <a:pt x="26" y="1"/>
                      <a:pt x="26" y="1"/>
                    </a:cubicBezTo>
                    <a:cubicBezTo>
                      <a:pt x="26" y="0"/>
                      <a:pt x="22" y="6"/>
                      <a:pt x="22" y="6"/>
                    </a:cubicBezTo>
                    <a:cubicBezTo>
                      <a:pt x="19" y="7"/>
                      <a:pt x="19" y="7"/>
                      <a:pt x="19" y="7"/>
                    </a:cubicBezTo>
                    <a:cubicBezTo>
                      <a:pt x="19" y="7"/>
                      <a:pt x="14" y="2"/>
                      <a:pt x="14" y="3"/>
                    </a:cubicBezTo>
                    <a:cubicBezTo>
                      <a:pt x="9" y="5"/>
                      <a:pt x="9" y="5"/>
                      <a:pt x="9" y="5"/>
                    </a:cubicBezTo>
                    <a:cubicBezTo>
                      <a:pt x="9" y="6"/>
                      <a:pt x="10" y="12"/>
                      <a:pt x="10" y="12"/>
                    </a:cubicBezTo>
                    <a:cubicBezTo>
                      <a:pt x="8" y="15"/>
                      <a:pt x="8" y="15"/>
                      <a:pt x="8" y="15"/>
                    </a:cubicBezTo>
                    <a:cubicBezTo>
                      <a:pt x="8" y="15"/>
                      <a:pt x="2" y="16"/>
                      <a:pt x="1" y="16"/>
                    </a:cubicBezTo>
                    <a:cubicBezTo>
                      <a:pt x="0" y="21"/>
                      <a:pt x="0" y="21"/>
                      <a:pt x="0" y="21"/>
                    </a:cubicBezTo>
                    <a:cubicBezTo>
                      <a:pt x="0" y="22"/>
                      <a:pt x="6" y="25"/>
                      <a:pt x="6" y="25"/>
                    </a:cubicBezTo>
                    <a:cubicBezTo>
                      <a:pt x="6" y="28"/>
                      <a:pt x="6" y="28"/>
                      <a:pt x="6" y="28"/>
                    </a:cubicBezTo>
                    <a:cubicBezTo>
                      <a:pt x="6" y="28"/>
                      <a:pt x="2" y="34"/>
                      <a:pt x="2" y="34"/>
                    </a:cubicBezTo>
                    <a:cubicBezTo>
                      <a:pt x="5" y="39"/>
                      <a:pt x="5" y="39"/>
                      <a:pt x="5" y="39"/>
                    </a:cubicBezTo>
                    <a:cubicBezTo>
                      <a:pt x="5" y="39"/>
                      <a:pt x="12" y="38"/>
                      <a:pt x="12" y="38"/>
                    </a:cubicBezTo>
                    <a:cubicBezTo>
                      <a:pt x="14" y="39"/>
                      <a:pt x="14" y="39"/>
                      <a:pt x="14" y="39"/>
                    </a:cubicBezTo>
                    <a:cubicBezTo>
                      <a:pt x="14" y="39"/>
                      <a:pt x="15" y="46"/>
                      <a:pt x="15" y="46"/>
                    </a:cubicBezTo>
                    <a:cubicBezTo>
                      <a:pt x="20" y="48"/>
                      <a:pt x="20" y="48"/>
                      <a:pt x="20" y="48"/>
                    </a:cubicBezTo>
                    <a:cubicBezTo>
                      <a:pt x="21" y="48"/>
                      <a:pt x="24" y="42"/>
                      <a:pt x="24" y="42"/>
                    </a:cubicBezTo>
                    <a:cubicBezTo>
                      <a:pt x="27" y="42"/>
                      <a:pt x="27" y="42"/>
                      <a:pt x="27" y="42"/>
                    </a:cubicBezTo>
                    <a:cubicBezTo>
                      <a:pt x="27" y="42"/>
                      <a:pt x="33" y="46"/>
                      <a:pt x="33" y="46"/>
                    </a:cubicBezTo>
                    <a:cubicBezTo>
                      <a:pt x="38" y="43"/>
                      <a:pt x="38" y="43"/>
                      <a:pt x="38" y="43"/>
                    </a:cubicBezTo>
                    <a:cubicBezTo>
                      <a:pt x="38" y="43"/>
                      <a:pt x="37" y="36"/>
                      <a:pt x="37" y="36"/>
                    </a:cubicBezTo>
                    <a:cubicBezTo>
                      <a:pt x="38" y="33"/>
                      <a:pt x="38" y="33"/>
                      <a:pt x="38" y="33"/>
                    </a:cubicBezTo>
                    <a:cubicBezTo>
                      <a:pt x="38" y="33"/>
                      <a:pt x="45" y="32"/>
                      <a:pt x="45" y="32"/>
                    </a:cubicBezTo>
                    <a:cubicBezTo>
                      <a:pt x="46" y="27"/>
                      <a:pt x="46" y="27"/>
                      <a:pt x="46" y="27"/>
                    </a:cubicBezTo>
                    <a:cubicBezTo>
                      <a:pt x="47" y="27"/>
                      <a:pt x="41" y="23"/>
                      <a:pt x="41" y="23"/>
                    </a:cubicBezTo>
                    <a:close/>
                    <a:moveTo>
                      <a:pt x="31" y="26"/>
                    </a:moveTo>
                    <a:cubicBezTo>
                      <a:pt x="30" y="30"/>
                      <a:pt x="26" y="32"/>
                      <a:pt x="22" y="31"/>
                    </a:cubicBezTo>
                    <a:cubicBezTo>
                      <a:pt x="18" y="30"/>
                      <a:pt x="15" y="26"/>
                      <a:pt x="16" y="22"/>
                    </a:cubicBezTo>
                    <a:cubicBezTo>
                      <a:pt x="17" y="18"/>
                      <a:pt x="21" y="16"/>
                      <a:pt x="25" y="17"/>
                    </a:cubicBezTo>
                    <a:cubicBezTo>
                      <a:pt x="29" y="18"/>
                      <a:pt x="32" y="22"/>
                      <a:pt x="31"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200">
                  <a:latin typeface="微软雅黑" panose="020B0503020204020204" charset="-122"/>
                  <a:ea typeface="微软雅黑" panose="020B0503020204020204" charset="-122"/>
                </a:endParaRPr>
              </a:p>
            </p:txBody>
          </p:sp>
        </p:grpSp>
      </p:grpSp>
      <p:grpSp>
        <p:nvGrpSpPr>
          <p:cNvPr id="23" name="组合 22"/>
          <p:cNvGrpSpPr/>
          <p:nvPr/>
        </p:nvGrpSpPr>
        <p:grpSpPr>
          <a:xfrm>
            <a:off x="9845675" y="4468495"/>
            <a:ext cx="1059815" cy="989965"/>
            <a:chOff x="7959098" y="3289698"/>
            <a:chExt cx="1538112" cy="1374681"/>
          </a:xfrm>
        </p:grpSpPr>
        <p:sp>
          <p:nvSpPr>
            <p:cNvPr id="28" name="Rounded Rectangle 9"/>
            <p:cNvSpPr/>
            <p:nvPr/>
          </p:nvSpPr>
          <p:spPr>
            <a:xfrm>
              <a:off x="7959098" y="3289698"/>
              <a:ext cx="1422400" cy="1374681"/>
            </a:xfrm>
            <a:prstGeom prst="roundRect">
              <a:avLst>
                <a:gd name="adj" fmla="val 8094"/>
              </a:avLst>
            </a:prstGeom>
            <a:solidFill>
              <a:srgbClr val="BE0C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微软雅黑" panose="020B0503020204020204" charset="-122"/>
                <a:ea typeface="微软雅黑" panose="020B0503020204020204" charset="-122"/>
              </a:endParaRPr>
            </a:p>
          </p:txBody>
        </p:sp>
        <p:sp>
          <p:nvSpPr>
            <p:cNvPr id="29" name="Rectangle 27"/>
            <p:cNvSpPr/>
            <p:nvPr/>
          </p:nvSpPr>
          <p:spPr>
            <a:xfrm>
              <a:off x="7973210" y="4054778"/>
              <a:ext cx="1524000" cy="382689"/>
            </a:xfrm>
            <a:prstGeom prst="rect">
              <a:avLst/>
            </a:prstGeom>
          </p:spPr>
          <p:txBody>
            <a:bodyPr wrap="square">
              <a:spAutoFit/>
            </a:bodyPr>
            <a:lstStyle/>
            <a:p>
              <a:pPr algn="ctr"/>
              <a:r>
                <a:rPr lang="zh-CN" altLang="en-US" sz="1200" dirty="0">
                  <a:solidFill>
                    <a:schemeClr val="bg1"/>
                  </a:solidFill>
                  <a:latin typeface="微软雅黑" panose="020B0503020204020204" charset="-122"/>
                  <a:ea typeface="微软雅黑" panose="020B0503020204020204" charset="-122"/>
                  <a:cs typeface="Open Sans" pitchFamily="34" charset="0"/>
                </a:rPr>
                <a:t>责任至上</a:t>
              </a:r>
              <a:endParaRPr lang="zh-CN" altLang="en-US" sz="1200" dirty="0">
                <a:solidFill>
                  <a:schemeClr val="bg1"/>
                </a:solidFill>
                <a:latin typeface="微软雅黑" panose="020B0503020204020204" charset="-122"/>
                <a:ea typeface="微软雅黑" panose="020B0503020204020204" charset="-122"/>
                <a:cs typeface="Open Sans" pitchFamily="34" charset="0"/>
              </a:endParaRPr>
            </a:p>
          </p:txBody>
        </p:sp>
        <p:grpSp>
          <p:nvGrpSpPr>
            <p:cNvPr id="30" name="Group 33"/>
            <p:cNvGrpSpPr/>
            <p:nvPr/>
          </p:nvGrpSpPr>
          <p:grpSpPr>
            <a:xfrm>
              <a:off x="8426158" y="3481958"/>
              <a:ext cx="503804" cy="500596"/>
              <a:chOff x="744538" y="3198813"/>
              <a:chExt cx="249237" cy="247650"/>
            </a:xfrm>
            <a:solidFill>
              <a:schemeClr val="bg1"/>
            </a:solidFill>
          </p:grpSpPr>
          <p:sp>
            <p:nvSpPr>
              <p:cNvPr id="31" name="Freeform 8"/>
              <p:cNvSpPr/>
              <p:nvPr/>
            </p:nvSpPr>
            <p:spPr bwMode="auto">
              <a:xfrm>
                <a:off x="744538" y="3379788"/>
                <a:ext cx="66675" cy="6667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200">
                  <a:latin typeface="微软雅黑" panose="020B0503020204020204" charset="-122"/>
                  <a:ea typeface="微软雅黑" panose="020B0503020204020204" charset="-122"/>
                </a:endParaRPr>
              </a:p>
            </p:txBody>
          </p:sp>
          <p:sp>
            <p:nvSpPr>
              <p:cNvPr id="32" name="Freeform 9"/>
              <p:cNvSpPr/>
              <p:nvPr/>
            </p:nvSpPr>
            <p:spPr bwMode="auto">
              <a:xfrm>
                <a:off x="782638" y="3219451"/>
                <a:ext cx="165100" cy="168275"/>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200">
                  <a:latin typeface="微软雅黑" panose="020B0503020204020204" charset="-122"/>
                  <a:ea typeface="微软雅黑" panose="020B0503020204020204" charset="-122"/>
                </a:endParaRPr>
              </a:p>
            </p:txBody>
          </p:sp>
          <p:sp>
            <p:nvSpPr>
              <p:cNvPr id="48" name="Freeform 10"/>
              <p:cNvSpPr/>
              <p:nvPr/>
            </p:nvSpPr>
            <p:spPr bwMode="auto">
              <a:xfrm>
                <a:off x="804863" y="3251394"/>
                <a:ext cx="165100" cy="165100"/>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200">
                  <a:latin typeface="微软雅黑" panose="020B0503020204020204" charset="-122"/>
                  <a:ea typeface="微软雅黑" panose="020B0503020204020204" charset="-122"/>
                </a:endParaRPr>
              </a:p>
            </p:txBody>
          </p:sp>
          <p:sp>
            <p:nvSpPr>
              <p:cNvPr id="53" name="Freeform 11"/>
              <p:cNvSpPr/>
              <p:nvPr/>
            </p:nvSpPr>
            <p:spPr bwMode="auto">
              <a:xfrm>
                <a:off x="942975" y="3198813"/>
                <a:ext cx="50800" cy="49213"/>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200">
                  <a:latin typeface="微软雅黑" panose="020B0503020204020204" charset="-122"/>
                  <a:ea typeface="微软雅黑" panose="020B0503020204020204" charset="-122"/>
                </a:endParaRPr>
              </a:p>
            </p:txBody>
          </p:sp>
        </p:grpSp>
      </p:grpSp>
      <p:grpSp>
        <p:nvGrpSpPr>
          <p:cNvPr id="54" name="组合 53"/>
          <p:cNvGrpSpPr/>
          <p:nvPr/>
        </p:nvGrpSpPr>
        <p:grpSpPr>
          <a:xfrm>
            <a:off x="9063355" y="3322320"/>
            <a:ext cx="1035050" cy="975360"/>
            <a:chOff x="2728406" y="3276471"/>
            <a:chExt cx="1524000" cy="1374681"/>
          </a:xfrm>
          <a:solidFill>
            <a:srgbClr val="9699BA"/>
          </a:solidFill>
        </p:grpSpPr>
        <p:sp>
          <p:nvSpPr>
            <p:cNvPr id="55" name="Rounded Rectangle 10"/>
            <p:cNvSpPr/>
            <p:nvPr/>
          </p:nvSpPr>
          <p:spPr>
            <a:xfrm>
              <a:off x="2779206" y="3276471"/>
              <a:ext cx="1422400" cy="1374681"/>
            </a:xfrm>
            <a:prstGeom prst="roundRect">
              <a:avLst>
                <a:gd name="adj" fmla="val 8094"/>
              </a:avLst>
            </a:prstGeom>
            <a:solidFill>
              <a:srgbClr val="BE0C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微软雅黑" panose="020B0503020204020204" charset="-122"/>
                <a:ea typeface="微软雅黑" panose="020B0503020204020204" charset="-122"/>
              </a:endParaRPr>
            </a:p>
          </p:txBody>
        </p:sp>
        <p:sp>
          <p:nvSpPr>
            <p:cNvPr id="56" name="Rectangle 26"/>
            <p:cNvSpPr/>
            <p:nvPr/>
          </p:nvSpPr>
          <p:spPr>
            <a:xfrm>
              <a:off x="2728406" y="4041551"/>
              <a:ext cx="1524000" cy="388419"/>
            </a:xfrm>
            <a:prstGeom prst="rect">
              <a:avLst/>
            </a:prstGeom>
            <a:noFill/>
            <a:extLst>
              <a:ext uri="{909E8E84-426E-40DD-AFC4-6F175D3DCCD1}">
                <a14:hiddenFill xmlns:a14="http://schemas.microsoft.com/office/drawing/2010/main">
                  <a:grpFill/>
                </a14:hiddenFill>
              </a:ext>
            </a:extLst>
          </p:spPr>
          <p:txBody>
            <a:bodyPr wrap="square">
              <a:spAutoFit/>
            </a:bodyPr>
            <a:lstStyle/>
            <a:p>
              <a:pPr algn="ctr"/>
              <a:r>
                <a:rPr lang="zh-CN" altLang="en-US" sz="1200" dirty="0">
                  <a:solidFill>
                    <a:schemeClr val="bg1"/>
                  </a:solidFill>
                  <a:latin typeface="微软雅黑" panose="020B0503020204020204" charset="-122"/>
                  <a:ea typeface="微软雅黑" panose="020B0503020204020204" charset="-122"/>
                  <a:cs typeface="Open Sans" pitchFamily="34" charset="0"/>
                </a:rPr>
                <a:t>定制服务</a:t>
              </a:r>
              <a:endParaRPr lang="zh-CN" altLang="en-US" sz="1200" dirty="0">
                <a:solidFill>
                  <a:schemeClr val="bg1"/>
                </a:solidFill>
                <a:latin typeface="微软雅黑" panose="020B0503020204020204" charset="-122"/>
                <a:ea typeface="微软雅黑" panose="020B0503020204020204" charset="-122"/>
                <a:cs typeface="Open Sans" pitchFamily="34" charset="0"/>
              </a:endParaRPr>
            </a:p>
          </p:txBody>
        </p:sp>
        <p:sp>
          <p:nvSpPr>
            <p:cNvPr id="57" name="Freeform 58"/>
            <p:cNvSpPr/>
            <p:nvPr/>
          </p:nvSpPr>
          <p:spPr bwMode="auto">
            <a:xfrm>
              <a:off x="3264873" y="3465489"/>
              <a:ext cx="451067" cy="467567"/>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21920" tIns="60960" rIns="121920" bIns="60960" numCol="1" anchor="t" anchorCtr="0" compatLnSpc="1"/>
            <a:lstStyle/>
            <a:p>
              <a:endParaRPr lang="en-US" sz="1200">
                <a:latin typeface="微软雅黑" panose="020B0503020204020204" charset="-122"/>
                <a:ea typeface="微软雅黑" panose="020B0503020204020204" charset="-122"/>
              </a:endParaRPr>
            </a:p>
          </p:txBody>
        </p:sp>
      </p:grpSp>
      <p:pic>
        <p:nvPicPr>
          <p:cNvPr id="58" name="图片 57" descr="大数据"/>
          <p:cNvPicPr>
            <a:picLocks noChangeAspect="1"/>
          </p:cNvPicPr>
          <p:nvPr/>
        </p:nvPicPr>
        <p:blipFill>
          <a:blip r:embed="rId3"/>
          <a:stretch>
            <a:fillRect/>
          </a:stretch>
        </p:blipFill>
        <p:spPr>
          <a:xfrm>
            <a:off x="1675130" y="1551305"/>
            <a:ext cx="800735" cy="800735"/>
          </a:xfrm>
          <a:prstGeom prst="rect">
            <a:avLst/>
          </a:prstGeom>
        </p:spPr>
      </p:pic>
    </p:spTree>
    <p:custDataLst>
      <p:tags r:id="rId4"/>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1" cstate="print">
            <a:extLst>
              <a:ext uri="{28A0092B-C50C-407E-A947-70E740481C1C}">
                <a14:useLocalDpi xmlns:a14="http://schemas.microsoft.com/office/drawing/2010/main" val="0"/>
              </a:ext>
            </a:extLst>
          </a:blip>
          <a:srcRect t="21579" b="37558"/>
          <a:stretch>
            <a:fillRect/>
          </a:stretch>
        </p:blipFill>
        <p:spPr>
          <a:xfrm>
            <a:off x="0" y="0"/>
            <a:ext cx="12192000" cy="2314575"/>
          </a:xfrm>
          <a:prstGeom prst="rect">
            <a:avLst/>
          </a:prstGeom>
        </p:spPr>
      </p:pic>
      <p:sp>
        <p:nvSpPr>
          <p:cNvPr id="16" name="矩形 15"/>
          <p:cNvSpPr/>
          <p:nvPr/>
        </p:nvSpPr>
        <p:spPr>
          <a:xfrm>
            <a:off x="-11430" y="-9525"/>
            <a:ext cx="12202795" cy="2343150"/>
          </a:xfrm>
          <a:prstGeom prst="rect">
            <a:avLst/>
          </a:prstGeom>
          <a:gradFill flip="none" rotWithShape="1">
            <a:gsLst>
              <a:gs pos="0">
                <a:srgbClr val="D61D3D">
                  <a:alpha val="85000"/>
                </a:srgbClr>
              </a:gs>
              <a:gs pos="50000">
                <a:srgbClr val="D61D3D">
                  <a:alpha val="80000"/>
                </a:srgbClr>
              </a:gs>
              <a:gs pos="100000">
                <a:srgbClr val="D61D3D">
                  <a:alpha val="7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08305" y="1114425"/>
            <a:ext cx="11376025" cy="1621790"/>
          </a:xfrm>
          <a:prstGeom prst="rect">
            <a:avLst/>
          </a:prstGeom>
          <a:solidFill>
            <a:schemeClr val="bg1">
              <a:alpha val="98000"/>
            </a:schemeClr>
          </a:solidFill>
          <a:ln>
            <a:noFill/>
          </a:ln>
          <a:effectLst>
            <a:outerShdw blurRad="50800" dist="508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5" name="图片 44" descr="邦芒人力LOGO"/>
          <p:cNvPicPr>
            <a:picLocks noChangeAspect="1"/>
          </p:cNvPicPr>
          <p:nvPr/>
        </p:nvPicPr>
        <p:blipFill>
          <a:blip r:embed="rId2"/>
          <a:stretch>
            <a:fillRect/>
          </a:stretch>
        </p:blipFill>
        <p:spPr>
          <a:xfrm>
            <a:off x="10649585" y="6048375"/>
            <a:ext cx="1265555" cy="666115"/>
          </a:xfrm>
          <a:prstGeom prst="rect">
            <a:avLst/>
          </a:prstGeom>
        </p:spPr>
      </p:pic>
      <p:sp>
        <p:nvSpPr>
          <p:cNvPr id="2" name="文本框 1"/>
          <p:cNvSpPr txBox="1"/>
          <p:nvPr/>
        </p:nvSpPr>
        <p:spPr>
          <a:xfrm>
            <a:off x="534670" y="243205"/>
            <a:ext cx="2559050"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chemeClr val="bg1"/>
                </a:solidFill>
                <a:effectLst/>
                <a:uLnTx/>
                <a:uFillTx/>
                <a:latin typeface="Arial" panose="020B0604020202020204"/>
                <a:ea typeface="微软雅黑" panose="020B0503020204020204" charset="-122"/>
                <a:sym typeface="+mn-ea"/>
              </a:rPr>
              <a:t>招聘服务外包</a:t>
            </a:r>
            <a:endParaRPr lang="zh-CN" altLang="en-US" sz="2400" noProof="0" dirty="0">
              <a:ln>
                <a:noFill/>
              </a:ln>
              <a:solidFill>
                <a:schemeClr val="bg1"/>
              </a:solidFill>
              <a:effectLst/>
              <a:uLnTx/>
              <a:uFillTx/>
              <a:latin typeface="Arial" panose="020B0604020202020204"/>
              <a:ea typeface="微软雅黑" panose="020B0503020204020204" charset="-122"/>
              <a:sym typeface="+mn-ea"/>
            </a:endParaRPr>
          </a:p>
        </p:txBody>
      </p:sp>
      <p:sp>
        <p:nvSpPr>
          <p:cNvPr id="20" name="矩形 19"/>
          <p:cNvSpPr/>
          <p:nvPr/>
        </p:nvSpPr>
        <p:spPr>
          <a:xfrm>
            <a:off x="2764790" y="1252220"/>
            <a:ext cx="7416165" cy="1291590"/>
          </a:xfrm>
          <a:prstGeom prst="rect">
            <a:avLst/>
          </a:prstGeom>
        </p:spPr>
        <p:txBody>
          <a:bodyPr wrap="square">
            <a:spAutoFit/>
          </a:bodyPr>
          <a:lstStyle/>
          <a:p>
            <a:pPr marL="0" marR="0" lvl="0" indent="0" algn="l" defTabSz="685800" rtl="0" eaLnBrk="1" fontAlgn="auto" latinLnBrk="0" hangingPunct="1">
              <a:lnSpc>
                <a:spcPct val="150000"/>
              </a:lnSpc>
              <a:spcBef>
                <a:spcPct val="0"/>
              </a:spcBef>
              <a:spcAft>
                <a:spcPct val="0"/>
              </a:spcAft>
              <a:buClrTx/>
              <a:buSzTx/>
              <a:buFontTx/>
              <a:buNone/>
              <a:defRPr/>
            </a:pPr>
            <a:r>
              <a:rPr lang="en-US" altLang="zh-CN" sz="130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      </a:t>
            </a:r>
            <a:r>
              <a:rPr lang="zh-CN" altLang="en-US" sz="130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 </a:t>
            </a:r>
            <a:r>
              <a:rPr lang="zh-CN" altLang="en-US" sz="1300" b="1">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招聘服务外包</a:t>
            </a:r>
            <a:r>
              <a:rPr lang="zh-CN" altLang="en-US" sz="130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即企业将全部或部分招聘、甄选委托给专业的第三方外包服务公司，专业的外包服务公司利用自己在人才资源、评价工具和流程管理方面的优势来完成招聘工作的一种方式。招聘服务外包可以提高招聘质量、缩短填补职位空缺的时间、改善整个行政流程、管理核心业务指标的汇报以及削减总体成本。</a:t>
            </a:r>
            <a:endParaRPr lang="zh-CN" altLang="en-US" sz="130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25" name="矩形 24"/>
          <p:cNvSpPr/>
          <p:nvPr/>
        </p:nvSpPr>
        <p:spPr>
          <a:xfrm>
            <a:off x="950595" y="3145155"/>
            <a:ext cx="75565" cy="143510"/>
          </a:xfrm>
          <a:prstGeom prst="rect">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4" name="矩形 33"/>
          <p:cNvSpPr/>
          <p:nvPr/>
        </p:nvSpPr>
        <p:spPr>
          <a:xfrm>
            <a:off x="1003935" y="3767455"/>
            <a:ext cx="1710055" cy="275590"/>
          </a:xfrm>
          <a:prstGeom prst="rect">
            <a:avLst/>
          </a:prstGeom>
        </p:spPr>
        <p:txBody>
          <a:bodyPr wrap="squar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bg1"/>
                </a:solidFill>
                <a:effectLst/>
                <a:uLnTx/>
                <a:uFillTx/>
                <a:latin typeface="微软雅黑" panose="020B0503020204020204" charset="-122"/>
                <a:ea typeface="微软雅黑" panose="020B0503020204020204" charset="-122"/>
                <a:cs typeface="+mn-cs"/>
              </a:rPr>
              <a:t>猎聘服务</a:t>
            </a:r>
            <a:endParaRPr kumimoji="0" lang="zh-CN" altLang="en-US" sz="1200" b="1" i="0" u="none" strike="noStrike" kern="1200" cap="none" spc="0" normalizeH="0" baseline="0" noProof="1">
              <a:ln>
                <a:noFill/>
              </a:ln>
              <a:solidFill>
                <a:schemeClr val="bg1"/>
              </a:solidFill>
              <a:effectLst/>
              <a:uLnTx/>
              <a:uFillTx/>
              <a:latin typeface="微软雅黑" panose="020B0503020204020204" charset="-122"/>
              <a:ea typeface="微软雅黑" panose="020B0503020204020204" charset="-122"/>
              <a:cs typeface="+mn-cs"/>
            </a:endParaRPr>
          </a:p>
        </p:txBody>
      </p:sp>
      <p:sp>
        <p:nvSpPr>
          <p:cNvPr id="40" name="矩形 39"/>
          <p:cNvSpPr/>
          <p:nvPr/>
        </p:nvSpPr>
        <p:spPr>
          <a:xfrm>
            <a:off x="1003935" y="4489450"/>
            <a:ext cx="1640205" cy="275590"/>
          </a:xfrm>
          <a:prstGeom prst="rect">
            <a:avLst/>
          </a:prstGeom>
        </p:spPr>
        <p:txBody>
          <a:bodyPr wrap="squar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bg1"/>
                </a:solidFill>
                <a:effectLst/>
                <a:uLnTx/>
                <a:uFillTx/>
                <a:latin typeface="微软雅黑" panose="020B0503020204020204" charset="-122"/>
                <a:ea typeface="微软雅黑" panose="020B0503020204020204" charset="-122"/>
                <a:cs typeface="+mn-cs"/>
              </a:rPr>
              <a:t>服务优势</a:t>
            </a:r>
            <a:endParaRPr kumimoji="0" lang="zh-CN" altLang="en-US" sz="1200" b="1" i="0" u="none" strike="noStrike" kern="1200" cap="none" spc="0" normalizeH="0" baseline="0" noProof="1">
              <a:ln>
                <a:noFill/>
              </a:ln>
              <a:solidFill>
                <a:schemeClr val="bg1"/>
              </a:solidFill>
              <a:effectLst/>
              <a:uLnTx/>
              <a:uFillTx/>
              <a:latin typeface="微软雅黑" panose="020B0503020204020204" charset="-122"/>
              <a:ea typeface="微软雅黑" panose="020B0503020204020204" charset="-122"/>
              <a:cs typeface="+mn-cs"/>
            </a:endParaRPr>
          </a:p>
        </p:txBody>
      </p:sp>
      <p:sp>
        <p:nvSpPr>
          <p:cNvPr id="41" name="矩形 40"/>
          <p:cNvSpPr/>
          <p:nvPr/>
        </p:nvSpPr>
        <p:spPr>
          <a:xfrm>
            <a:off x="942975" y="3141345"/>
            <a:ext cx="75565" cy="143510"/>
          </a:xfrm>
          <a:prstGeom prst="rect">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1003935" y="3060065"/>
            <a:ext cx="9842500" cy="541020"/>
            <a:chOff x="7425" y="938"/>
            <a:chExt cx="6403" cy="852"/>
          </a:xfrm>
        </p:grpSpPr>
        <p:sp>
          <p:nvSpPr>
            <p:cNvPr id="43" name="矩形 42"/>
            <p:cNvSpPr/>
            <p:nvPr/>
          </p:nvSpPr>
          <p:spPr>
            <a:xfrm>
              <a:off x="7425" y="938"/>
              <a:ext cx="1728" cy="434"/>
            </a:xfrm>
            <a:prstGeom prst="rect">
              <a:avLst/>
            </a:prstGeom>
          </p:spPr>
          <p:txBody>
            <a:bodyPr wrap="squar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批量招聘服务</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44" name="矩形 44"/>
            <p:cNvSpPr/>
            <p:nvPr/>
          </p:nvSpPr>
          <p:spPr>
            <a:xfrm>
              <a:off x="7425" y="1298"/>
              <a:ext cx="6403" cy="492"/>
            </a:xfrm>
            <a:prstGeom prst="rect">
              <a:avLst/>
            </a:prstGeom>
            <a:noFill/>
            <a:ln w="9525">
              <a:noFill/>
            </a:ln>
          </p:spPr>
          <p:txBody>
            <a:bodyPr wrap="square">
              <a:spAutoFit/>
            </a:bodyPr>
            <a:lstStyle/>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批量招聘服务是一种面向基层岗位人才，在最短时间内找到最多、最合适人才的招聘方式，以满足企业招聘大量具备相似技能候选人的需求。</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46" name="组合 45"/>
          <p:cNvGrpSpPr/>
          <p:nvPr/>
        </p:nvGrpSpPr>
        <p:grpSpPr>
          <a:xfrm>
            <a:off x="1003935" y="3745230"/>
            <a:ext cx="8776335" cy="532765"/>
            <a:chOff x="7425" y="2679"/>
            <a:chExt cx="6404" cy="839"/>
          </a:xfrm>
        </p:grpSpPr>
        <p:sp>
          <p:nvSpPr>
            <p:cNvPr id="47" name="矩形 46"/>
            <p:cNvSpPr/>
            <p:nvPr/>
          </p:nvSpPr>
          <p:spPr>
            <a:xfrm>
              <a:off x="7425" y="2679"/>
              <a:ext cx="1248" cy="434"/>
            </a:xfrm>
            <a:prstGeom prst="rect">
              <a:avLst/>
            </a:prstGeom>
          </p:spPr>
          <p:txBody>
            <a:bodyPr wrap="squar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猎聘服务</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49" name="矩形 48"/>
            <p:cNvSpPr/>
            <p:nvPr/>
          </p:nvSpPr>
          <p:spPr>
            <a:xfrm>
              <a:off x="7425" y="3026"/>
              <a:ext cx="6404" cy="492"/>
            </a:xfrm>
            <a:prstGeom prst="rect">
              <a:avLst/>
            </a:prstGeom>
            <a:noFill/>
            <a:ln w="9525">
              <a:noFill/>
            </a:ln>
          </p:spPr>
          <p:txBody>
            <a:bodyPr wrap="square">
              <a:spAutoFit/>
            </a:bodyPr>
            <a:lstStyle/>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专业从事中高端管理人才和技术人才的猎头业务，行业覆盖金融、房产、化工医药、制造业、消费品等。</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grpSp>
      <p:sp>
        <p:nvSpPr>
          <p:cNvPr id="50" name="矩形 49"/>
          <p:cNvSpPr/>
          <p:nvPr/>
        </p:nvSpPr>
        <p:spPr>
          <a:xfrm>
            <a:off x="1003935" y="4467225"/>
            <a:ext cx="1640205" cy="275590"/>
          </a:xfrm>
          <a:prstGeom prst="rect">
            <a:avLst/>
          </a:prstGeom>
        </p:spPr>
        <p:txBody>
          <a:bodyPr wrap="squar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服务优势</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51" name="矩形 54"/>
          <p:cNvSpPr/>
          <p:nvPr/>
        </p:nvSpPr>
        <p:spPr>
          <a:xfrm>
            <a:off x="1003935" y="4667250"/>
            <a:ext cx="8129905" cy="1418590"/>
          </a:xfrm>
          <a:prstGeom prst="rect">
            <a:avLst/>
          </a:prstGeom>
          <a:noFill/>
          <a:ln w="9525">
            <a:noFill/>
          </a:ln>
        </p:spPr>
        <p:txBody>
          <a:bodyPr wrap="square">
            <a:spAutoFit/>
          </a:bodyPr>
          <a:lstStyle/>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招聘大批量人员，帮助企业节约招聘的时间和成本； 　　</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为企业搜寻到符合岗位要求的候选人，提高应聘者整体质量； 　　</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制定有竞争力的招聘战略与计划；</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提高企业雇主品牌管理质量； 　　</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减轻HR负担，使HR管理者能够关注核心管理职能； 　</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为企业提供行业人才流动和发展趋势的咨询。</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52" name="矩形 51"/>
          <p:cNvSpPr/>
          <p:nvPr/>
        </p:nvSpPr>
        <p:spPr>
          <a:xfrm>
            <a:off x="946150" y="3817620"/>
            <a:ext cx="75565" cy="143510"/>
          </a:xfrm>
          <a:prstGeom prst="rect">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61" name="组合 60"/>
          <p:cNvGrpSpPr/>
          <p:nvPr/>
        </p:nvGrpSpPr>
        <p:grpSpPr>
          <a:xfrm>
            <a:off x="8409940" y="3886200"/>
            <a:ext cx="2664460" cy="2265680"/>
            <a:chOff x="13244" y="6120"/>
            <a:chExt cx="4196" cy="3568"/>
          </a:xfrm>
        </p:grpSpPr>
        <p:grpSp>
          <p:nvGrpSpPr>
            <p:cNvPr id="56" name="组合 55"/>
            <p:cNvGrpSpPr/>
            <p:nvPr/>
          </p:nvGrpSpPr>
          <p:grpSpPr>
            <a:xfrm>
              <a:off x="13244" y="6120"/>
              <a:ext cx="4197" cy="3568"/>
              <a:chOff x="12709" y="5152"/>
              <a:chExt cx="5560" cy="4622"/>
            </a:xfrm>
          </p:grpSpPr>
          <p:pic>
            <p:nvPicPr>
              <p:cNvPr id="57" name="图片 56"/>
              <p:cNvPicPr>
                <a:picLocks noChangeAspect="1"/>
              </p:cNvPicPr>
              <p:nvPr/>
            </p:nvPicPr>
            <p:blipFill rotWithShape="1">
              <a:blip r:embed="rId3" cstate="print">
                <a:extLst>
                  <a:ext uri="{28A0092B-C50C-407E-A947-70E740481C1C}">
                    <a14:useLocalDpi xmlns:a14="http://schemas.microsoft.com/office/drawing/2010/main" val="0"/>
                  </a:ext>
                </a:extLst>
              </a:blip>
              <a:srcRect t="6137" b="5185"/>
              <a:stretch>
                <a:fillRect/>
              </a:stretch>
            </p:blipFill>
            <p:spPr>
              <a:xfrm>
                <a:off x="12709" y="5152"/>
                <a:ext cx="5560" cy="4622"/>
              </a:xfrm>
              <a:prstGeom prst="rect">
                <a:avLst/>
              </a:prstGeom>
            </p:spPr>
          </p:pic>
          <p:pic>
            <p:nvPicPr>
              <p:cNvPr id="58" name="图片占位符 29"/>
              <p:cNvPicPr>
                <a:picLocks noGrp="1" noChangeAspect="1"/>
              </p:cNvPicPr>
              <p:nvPr/>
            </p:nvPicPr>
            <p:blipFill>
              <a:blip r:embed="rId4" cstate="print">
                <a:extLst>
                  <a:ext uri="{28A0092B-C50C-407E-A947-70E740481C1C}">
                    <a14:useLocalDpi xmlns:a14="http://schemas.microsoft.com/office/drawing/2010/main" val="0"/>
                  </a:ext>
                </a:extLst>
              </a:blip>
              <a:srcRect t="4514" b="4514"/>
              <a:stretch>
                <a:fillRect/>
              </a:stretch>
            </p:blipFill>
            <p:spPr>
              <a:xfrm>
                <a:off x="13288" y="5459"/>
                <a:ext cx="4568" cy="2693"/>
              </a:xfrm>
              <a:prstGeom prst="rect">
                <a:avLst/>
              </a:prstGeom>
            </p:spPr>
          </p:pic>
        </p:grpSp>
        <p:pic>
          <p:nvPicPr>
            <p:cNvPr id="60" name="图片 59"/>
            <p:cNvPicPr>
              <a:picLocks noChangeAspect="1"/>
            </p:cNvPicPr>
            <p:nvPr/>
          </p:nvPicPr>
          <p:blipFill>
            <a:blip r:embed="rId5"/>
            <a:srcRect l="7558" t="5505" r="10086"/>
            <a:stretch>
              <a:fillRect/>
            </a:stretch>
          </p:blipFill>
          <p:spPr>
            <a:xfrm>
              <a:off x="13670" y="6329"/>
              <a:ext cx="3504" cy="2077"/>
            </a:xfrm>
            <a:prstGeom prst="rect">
              <a:avLst/>
            </a:prstGeom>
          </p:spPr>
        </p:pic>
      </p:grpSp>
      <p:pic>
        <p:nvPicPr>
          <p:cNvPr id="62" name="图片 61" descr="招聘 (1)"/>
          <p:cNvPicPr>
            <a:picLocks noChangeAspect="1"/>
          </p:cNvPicPr>
          <p:nvPr/>
        </p:nvPicPr>
        <p:blipFill>
          <a:blip r:embed="rId6"/>
          <a:stretch>
            <a:fillRect/>
          </a:stretch>
        </p:blipFill>
        <p:spPr>
          <a:xfrm>
            <a:off x="1820545" y="1619885"/>
            <a:ext cx="611505" cy="611505"/>
          </a:xfrm>
          <a:prstGeom prst="rect">
            <a:avLst/>
          </a:prstGeom>
        </p:spPr>
      </p:pic>
    </p:spTree>
    <p:custDataLst>
      <p:tags r:id="rId7"/>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1" cstate="print">
            <a:extLst>
              <a:ext uri="{28A0092B-C50C-407E-A947-70E740481C1C}">
                <a14:useLocalDpi xmlns:a14="http://schemas.microsoft.com/office/drawing/2010/main" val="0"/>
              </a:ext>
            </a:extLst>
          </a:blip>
          <a:srcRect t="21579" b="37558"/>
          <a:stretch>
            <a:fillRect/>
          </a:stretch>
        </p:blipFill>
        <p:spPr>
          <a:xfrm>
            <a:off x="0" y="0"/>
            <a:ext cx="12192000" cy="2314575"/>
          </a:xfrm>
          <a:prstGeom prst="rect">
            <a:avLst/>
          </a:prstGeom>
        </p:spPr>
      </p:pic>
      <p:sp>
        <p:nvSpPr>
          <p:cNvPr id="16" name="矩形 15"/>
          <p:cNvSpPr/>
          <p:nvPr/>
        </p:nvSpPr>
        <p:spPr>
          <a:xfrm>
            <a:off x="-10795" y="-13970"/>
            <a:ext cx="12202795" cy="2343150"/>
          </a:xfrm>
          <a:prstGeom prst="rect">
            <a:avLst/>
          </a:prstGeom>
          <a:gradFill flip="none" rotWithShape="1">
            <a:gsLst>
              <a:gs pos="0">
                <a:srgbClr val="D61D3D">
                  <a:alpha val="85000"/>
                </a:srgbClr>
              </a:gs>
              <a:gs pos="50000">
                <a:srgbClr val="D61D3D">
                  <a:alpha val="80000"/>
                </a:srgbClr>
              </a:gs>
              <a:gs pos="100000">
                <a:srgbClr val="D61D3D">
                  <a:alpha val="7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08305" y="1114425"/>
            <a:ext cx="11376025" cy="1621790"/>
          </a:xfrm>
          <a:prstGeom prst="rect">
            <a:avLst/>
          </a:prstGeom>
          <a:solidFill>
            <a:schemeClr val="bg1">
              <a:alpha val="98000"/>
            </a:schemeClr>
          </a:solidFill>
          <a:ln>
            <a:noFill/>
          </a:ln>
          <a:effectLst>
            <a:outerShdw blurRad="50800" dist="508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5" name="图片 44" descr="邦芒人力LOGO"/>
          <p:cNvPicPr>
            <a:picLocks noChangeAspect="1"/>
          </p:cNvPicPr>
          <p:nvPr/>
        </p:nvPicPr>
        <p:blipFill>
          <a:blip r:embed="rId2"/>
          <a:stretch>
            <a:fillRect/>
          </a:stretch>
        </p:blipFill>
        <p:spPr>
          <a:xfrm>
            <a:off x="10649585" y="6048375"/>
            <a:ext cx="1265555" cy="666115"/>
          </a:xfrm>
          <a:prstGeom prst="rect">
            <a:avLst/>
          </a:prstGeom>
        </p:spPr>
      </p:pic>
      <p:sp>
        <p:nvSpPr>
          <p:cNvPr id="2" name="文本框 1"/>
          <p:cNvSpPr txBox="1"/>
          <p:nvPr/>
        </p:nvSpPr>
        <p:spPr>
          <a:xfrm>
            <a:off x="534670" y="243205"/>
            <a:ext cx="2559050" cy="460375"/>
          </a:xfrm>
          <a:prstGeom prst="rect">
            <a:avLst/>
          </a:prstGeom>
          <a:noFill/>
        </p:spPr>
        <p:txBody>
          <a:bodyPr wrap="square" rtlCol="0">
            <a:spAutoFit/>
          </a:bodyPr>
          <a:lstStyle/>
          <a:p>
            <a:pPr algn="l"/>
            <a:r>
              <a:rPr lang="zh-CN" altLang="en-US" sz="2400" dirty="0">
                <a:solidFill>
                  <a:schemeClr val="bg1"/>
                </a:solidFill>
                <a:latin typeface="微软雅黑" panose="020B0503020204020204" charset="-122"/>
                <a:ea typeface="微软雅黑" panose="020B0503020204020204" charset="-122"/>
                <a:sym typeface="+mn-ea"/>
              </a:rPr>
              <a:t>橙意企福平台</a:t>
            </a:r>
            <a:endParaRPr lang="zh-CN" altLang="en-US" sz="2400" noProof="0" dirty="0">
              <a:ln>
                <a:noFill/>
              </a:ln>
              <a:solidFill>
                <a:schemeClr val="bg1"/>
              </a:solidFill>
              <a:effectLst/>
              <a:uLnTx/>
              <a:uFillTx/>
              <a:latin typeface="Arial" panose="020B0604020202020204"/>
              <a:ea typeface="微软雅黑" panose="020B0503020204020204" charset="-122"/>
              <a:sym typeface="+mn-ea"/>
            </a:endParaRPr>
          </a:p>
        </p:txBody>
      </p:sp>
      <p:sp>
        <p:nvSpPr>
          <p:cNvPr id="20" name="矩形 19"/>
          <p:cNvSpPr/>
          <p:nvPr/>
        </p:nvSpPr>
        <p:spPr>
          <a:xfrm>
            <a:off x="2764790" y="1185545"/>
            <a:ext cx="8392795" cy="1389380"/>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ct val="0"/>
              </a:spcAft>
              <a:buClrTx/>
              <a:buSzTx/>
              <a:buFontTx/>
              <a:buNone/>
              <a:defRPr/>
            </a:pPr>
            <a:r>
              <a:rPr lang="en-US" altLang="zh-CN" sz="1300" dirty="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      </a:t>
            </a:r>
            <a:r>
              <a:rPr lang="zh-CN" altLang="en-US" sz="1300" dirty="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 以“让员工生活更美好”为愿景，橙意企福平台专注于为企业提供弹性福利、健康体检、拓展培训、酒店票务、生日关怀、节日关怀、员工激励、福利筹划、礼品定制等一站式福利解决方案，让企业在节省福利成本支出的同时，给员工带来满意的福利关怀。</a:t>
            </a:r>
            <a:endParaRPr kumimoji="0" lang="zh-CN" altLang="en-US" sz="1300" b="0"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685800" rtl="0" eaLnBrk="1" fontAlgn="auto" latinLnBrk="0" hangingPunct="1">
              <a:lnSpc>
                <a:spcPct val="130000"/>
              </a:lnSpc>
              <a:spcBef>
                <a:spcPct val="0"/>
              </a:spcBef>
              <a:spcAft>
                <a:spcPct val="0"/>
              </a:spcAft>
              <a:buClrTx/>
              <a:buSzTx/>
              <a:buFontTx/>
              <a:buNone/>
              <a:defRPr/>
            </a:pPr>
            <a:r>
              <a:rPr lang="zh-CN" altLang="en-US" sz="1300" dirty="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       基于邦芒大数据的分析和应用，整合邦芒人力的50多万雇员、分布在全国所有省市的2</a:t>
            </a:r>
            <a:r>
              <a:rPr lang="en-US" altLang="zh-CN" sz="1300" dirty="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2</a:t>
            </a:r>
            <a:r>
              <a:rPr lang="zh-CN" altLang="en-US" sz="1300" dirty="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8个网点等资源，改善中小企业的销售服务。</a:t>
            </a:r>
            <a:endParaRPr lang="zh-CN" altLang="en-US" sz="130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3" name="淘宝店chenying0907: 圆角 19"/>
          <p:cNvSpPr/>
          <p:nvPr/>
        </p:nvSpPr>
        <p:spPr>
          <a:xfrm>
            <a:off x="1327150" y="3201035"/>
            <a:ext cx="1337310" cy="455930"/>
          </a:xfrm>
          <a:prstGeom prst="roundRect">
            <a:avLst>
              <a:gd name="adj" fmla="val 30274"/>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1400" b="1" dirty="0">
                <a:solidFill>
                  <a:schemeClr val="bg1"/>
                </a:solidFill>
                <a:latin typeface="微软雅黑" panose="020B0503020204020204" charset="-122"/>
                <a:ea typeface="微软雅黑" panose="020B0503020204020204" charset="-122"/>
              </a:rPr>
              <a:t>福利规划</a:t>
            </a:r>
            <a:endParaRPr lang="zh-CN" sz="1400" b="1" dirty="0">
              <a:solidFill>
                <a:schemeClr val="bg1"/>
              </a:solidFill>
              <a:latin typeface="微软雅黑" panose="020B0503020204020204" charset="-122"/>
              <a:ea typeface="微软雅黑" panose="020B0503020204020204" charset="-122"/>
            </a:endParaRPr>
          </a:p>
        </p:txBody>
      </p:sp>
      <p:sp>
        <p:nvSpPr>
          <p:cNvPr id="4" name="淘宝店chenying0907: 圆角 19"/>
          <p:cNvSpPr/>
          <p:nvPr/>
        </p:nvSpPr>
        <p:spPr>
          <a:xfrm>
            <a:off x="2930525" y="3201035"/>
            <a:ext cx="1337310" cy="455930"/>
          </a:xfrm>
          <a:prstGeom prst="roundRect">
            <a:avLst>
              <a:gd name="adj" fmla="val 30274"/>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1400" b="1" dirty="0">
                <a:solidFill>
                  <a:schemeClr val="bg1"/>
                </a:solidFill>
                <a:latin typeface="微软雅黑" panose="020B0503020204020204" charset="-122"/>
                <a:ea typeface="微软雅黑" panose="020B0503020204020204" charset="-122"/>
              </a:rPr>
              <a:t>年节福利</a:t>
            </a:r>
            <a:endParaRPr lang="zh-CN" sz="1400" b="1" dirty="0">
              <a:solidFill>
                <a:schemeClr val="bg1"/>
              </a:solidFill>
              <a:latin typeface="微软雅黑" panose="020B0503020204020204" charset="-122"/>
              <a:ea typeface="微软雅黑" panose="020B0503020204020204" charset="-122"/>
            </a:endParaRPr>
          </a:p>
        </p:txBody>
      </p:sp>
      <p:sp>
        <p:nvSpPr>
          <p:cNvPr id="14" name="淘宝店chenying0907: 圆角 19"/>
          <p:cNvSpPr/>
          <p:nvPr/>
        </p:nvSpPr>
        <p:spPr>
          <a:xfrm>
            <a:off x="1339850" y="3832860"/>
            <a:ext cx="1337310" cy="455930"/>
          </a:xfrm>
          <a:prstGeom prst="roundRect">
            <a:avLst>
              <a:gd name="adj" fmla="val 30274"/>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a:ln>
                  <a:noFill/>
                </a:ln>
                <a:solidFill>
                  <a:schemeClr val="bg1"/>
                </a:solidFill>
                <a:effectLst/>
                <a:uLnTx/>
                <a:uFillTx/>
                <a:latin typeface="微软雅黑" panose="020B0503020204020204" charset="-122"/>
                <a:ea typeface="微软雅黑" panose="020B0503020204020204" charset="-122"/>
                <a:sym typeface="+mn-ea"/>
              </a:rPr>
              <a:t>健康管理</a:t>
            </a:r>
            <a:endParaRPr lang="zh-CN" altLang="en-US" sz="1400" b="1">
              <a:ln>
                <a:noFill/>
              </a:ln>
              <a:solidFill>
                <a:schemeClr val="bg1"/>
              </a:solidFill>
              <a:effectLst/>
              <a:uLnTx/>
              <a:uFillTx/>
              <a:latin typeface="微软雅黑" panose="020B0503020204020204" charset="-122"/>
              <a:ea typeface="微软雅黑" panose="020B0503020204020204" charset="-122"/>
              <a:sym typeface="+mn-ea"/>
            </a:endParaRPr>
          </a:p>
        </p:txBody>
      </p:sp>
      <p:sp>
        <p:nvSpPr>
          <p:cNvPr id="11" name="淘宝店chenying0907: 圆角 19"/>
          <p:cNvSpPr/>
          <p:nvPr/>
        </p:nvSpPr>
        <p:spPr>
          <a:xfrm>
            <a:off x="2943225" y="3832860"/>
            <a:ext cx="1337310" cy="455930"/>
          </a:xfrm>
          <a:prstGeom prst="roundRect">
            <a:avLst>
              <a:gd name="adj" fmla="val 30274"/>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1400" b="1" dirty="0">
                <a:solidFill>
                  <a:schemeClr val="bg1"/>
                </a:solidFill>
                <a:latin typeface="微软雅黑" panose="020B0503020204020204" charset="-122"/>
                <a:ea typeface="微软雅黑" panose="020B0503020204020204" charset="-122"/>
              </a:rPr>
              <a:t>福利套餐卡</a:t>
            </a:r>
            <a:endParaRPr lang="zh-CN" sz="1400" b="1" dirty="0">
              <a:solidFill>
                <a:schemeClr val="bg1"/>
              </a:solidFill>
              <a:latin typeface="微软雅黑" panose="020B0503020204020204" charset="-122"/>
              <a:ea typeface="微软雅黑" panose="020B0503020204020204" charset="-122"/>
            </a:endParaRPr>
          </a:p>
        </p:txBody>
      </p:sp>
      <p:sp>
        <p:nvSpPr>
          <p:cNvPr id="13" name="淘宝店chenying0907: 圆角 19"/>
          <p:cNvSpPr/>
          <p:nvPr/>
        </p:nvSpPr>
        <p:spPr>
          <a:xfrm>
            <a:off x="4528185" y="3210560"/>
            <a:ext cx="1386840" cy="455930"/>
          </a:xfrm>
          <a:prstGeom prst="roundRect">
            <a:avLst>
              <a:gd name="adj" fmla="val 30274"/>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a:ln>
                  <a:noFill/>
                </a:ln>
                <a:solidFill>
                  <a:schemeClr val="bg1"/>
                </a:solidFill>
                <a:effectLst/>
                <a:uLnTx/>
                <a:uFillTx/>
                <a:latin typeface="微软雅黑" panose="020B0503020204020204" charset="-122"/>
                <a:ea typeface="微软雅黑" panose="020B0503020204020204" charset="-122"/>
                <a:sym typeface="+mn-ea"/>
              </a:rPr>
              <a:t>员工满意度</a:t>
            </a:r>
            <a:endParaRPr lang="zh-CN" altLang="en-US" sz="1400" b="1">
              <a:ln>
                <a:noFill/>
              </a:ln>
              <a:solidFill>
                <a:schemeClr val="bg1"/>
              </a:solidFill>
              <a:effectLst/>
              <a:uLnTx/>
              <a:uFillTx/>
              <a:latin typeface="微软雅黑" panose="020B0503020204020204" charset="-122"/>
              <a:ea typeface="微软雅黑" panose="020B0503020204020204" charset="-122"/>
              <a:sym typeface="+mn-ea"/>
            </a:endParaRPr>
          </a:p>
        </p:txBody>
      </p:sp>
      <p:sp>
        <p:nvSpPr>
          <p:cNvPr id="18" name="淘宝店chenying0907: 圆角 19"/>
          <p:cNvSpPr/>
          <p:nvPr/>
        </p:nvSpPr>
        <p:spPr>
          <a:xfrm>
            <a:off x="4547235" y="3842385"/>
            <a:ext cx="1387475" cy="455930"/>
          </a:xfrm>
          <a:prstGeom prst="roundRect">
            <a:avLst>
              <a:gd name="adj" fmla="val 30274"/>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1400" b="1" dirty="0">
                <a:solidFill>
                  <a:schemeClr val="bg1"/>
                </a:solidFill>
                <a:latin typeface="微软雅黑" panose="020B0503020204020204" charset="-122"/>
                <a:ea typeface="微软雅黑" panose="020B0503020204020204" charset="-122"/>
              </a:rPr>
              <a:t>特权服务</a:t>
            </a:r>
            <a:endParaRPr lang="zh-CN" sz="1400" b="1" dirty="0">
              <a:solidFill>
                <a:schemeClr val="bg1"/>
              </a:solidFill>
              <a:latin typeface="微软雅黑" panose="020B0503020204020204" charset="-122"/>
              <a:ea typeface="微软雅黑" panose="020B0503020204020204" charset="-122"/>
            </a:endParaRPr>
          </a:p>
        </p:txBody>
      </p:sp>
      <p:sp>
        <p:nvSpPr>
          <p:cNvPr id="21" name="矩形 20"/>
          <p:cNvSpPr/>
          <p:nvPr/>
        </p:nvSpPr>
        <p:spPr>
          <a:xfrm>
            <a:off x="1285875" y="4799965"/>
            <a:ext cx="792480" cy="275590"/>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服务优势</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22" name="矩形 44"/>
          <p:cNvSpPr/>
          <p:nvPr/>
        </p:nvSpPr>
        <p:spPr>
          <a:xfrm>
            <a:off x="1285875" y="5085715"/>
            <a:ext cx="7388225" cy="755015"/>
          </a:xfrm>
          <a:prstGeom prst="rect">
            <a:avLst/>
          </a:prstGeom>
          <a:noFill/>
          <a:ln w="9525">
            <a:noFill/>
          </a:ln>
        </p:spPr>
        <p:txBody>
          <a:bodyPr wrap="square">
            <a:spAutoFit/>
          </a:bodyPr>
          <a:lstStyle/>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品牌直供、高性价比、快速实现服务对接可触达企业雇员50万人次；</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自建互联网平台线上线下资源同步对接企业福利一键采买发放；</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专人全程贴心服务；落地门店提供上门服务；智能在线客服、400热线、微信端客服通道等多平台服务。</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pic>
        <p:nvPicPr>
          <p:cNvPr id="28" name="图片 27" descr="福利"/>
          <p:cNvPicPr>
            <a:picLocks noChangeAspect="1"/>
          </p:cNvPicPr>
          <p:nvPr/>
        </p:nvPicPr>
        <p:blipFill>
          <a:blip r:embed="rId3"/>
          <a:stretch>
            <a:fillRect/>
          </a:stretch>
        </p:blipFill>
        <p:spPr>
          <a:xfrm>
            <a:off x="1745615" y="1651000"/>
            <a:ext cx="603250" cy="603250"/>
          </a:xfrm>
          <a:prstGeom prst="rect">
            <a:avLst/>
          </a:prstGeom>
        </p:spPr>
      </p:pic>
      <p:grpSp>
        <p:nvGrpSpPr>
          <p:cNvPr id="19" name="组合 18"/>
          <p:cNvGrpSpPr/>
          <p:nvPr/>
        </p:nvGrpSpPr>
        <p:grpSpPr>
          <a:xfrm>
            <a:off x="8202560" y="3060101"/>
            <a:ext cx="3493428" cy="2257353"/>
            <a:chOff x="8249694" y="3002525"/>
            <a:chExt cx="3493428" cy="2257353"/>
          </a:xfrm>
        </p:grpSpPr>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27899" y="3002525"/>
              <a:ext cx="1673994" cy="1044373"/>
            </a:xfrm>
            <a:prstGeom prst="rect">
              <a:avLst/>
            </a:prstGeom>
          </p:spPr>
        </p:pic>
        <p:pic>
          <p:nvPicPr>
            <p:cNvPr id="9" name="图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69127" y="4215505"/>
              <a:ext cx="1673995" cy="1044373"/>
            </a:xfrm>
            <a:prstGeom prst="rect">
              <a:avLst/>
            </a:prstGeom>
          </p:spPr>
        </p:pic>
        <p:pic>
          <p:nvPicPr>
            <p:cNvPr id="12" name="图片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49694" y="4215505"/>
              <a:ext cx="1673995" cy="1044373"/>
            </a:xfrm>
            <a:prstGeom prst="rect">
              <a:avLst/>
            </a:prstGeom>
          </p:spPr>
        </p:pic>
      </p:grpSp>
    </p:spTree>
    <p:custDataLst>
      <p:tags r:id="rId7"/>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rgbClr val="BE0C2B"/>
        </a:solidFill>
        <a:effectLst/>
      </p:bgPr>
    </p:bg>
    <p:spTree>
      <p:nvGrpSpPr>
        <p:cNvPr id="1" name=""/>
        <p:cNvGrpSpPr/>
        <p:nvPr/>
      </p:nvGrpSpPr>
      <p:grpSpPr>
        <a:xfrm>
          <a:off x="0" y="0"/>
          <a:ext cx="0" cy="0"/>
          <a:chOff x="0" y="0"/>
          <a:chExt cx="0" cy="0"/>
        </a:xfrm>
      </p:grpSpPr>
      <p:sp>
        <p:nvSpPr>
          <p:cNvPr id="9" name="文本框 8"/>
          <p:cNvSpPr txBox="1"/>
          <p:nvPr/>
        </p:nvSpPr>
        <p:spPr>
          <a:xfrm>
            <a:off x="3773003" y="2722733"/>
            <a:ext cx="4547870" cy="706755"/>
          </a:xfrm>
          <a:prstGeom prst="rect">
            <a:avLst/>
          </a:prstGeom>
          <a:noFill/>
        </p:spPr>
        <p:txBody>
          <a:bodyPr wrap="none" rtlCol="0">
            <a:spAutoFit/>
            <a:scene3d>
              <a:camera prst="orthographicFront"/>
              <a:lightRig rig="threePt" dir="t"/>
            </a:scene3d>
            <a:sp3d contourW="12700"/>
          </a:bodyPr>
          <a:lstStyle/>
          <a:p>
            <a:pPr lvl="0">
              <a:defRPr/>
            </a:pPr>
            <a:r>
              <a:rPr lang="zh-CN" altLang="en-US" sz="4000" dirty="0">
                <a:solidFill>
                  <a:schemeClr val="bg1"/>
                </a:solidFill>
                <a:latin typeface="微软雅黑" panose="020B0503020204020204" charset="-122"/>
                <a:ea typeface="微软雅黑" panose="020B0503020204020204" charset="-122"/>
              </a:rPr>
              <a:t>大智兴邦  大品传芒</a:t>
            </a:r>
            <a:endParaRPr lang="zh-CN" altLang="en-US" sz="4000" dirty="0">
              <a:solidFill>
                <a:schemeClr val="bg1"/>
              </a:solidFill>
              <a:latin typeface="微软雅黑" panose="020B0503020204020204" charset="-122"/>
              <a:ea typeface="微软雅黑" panose="020B0503020204020204" charset="-122"/>
            </a:endParaRPr>
          </a:p>
        </p:txBody>
      </p:sp>
      <p:pic>
        <p:nvPicPr>
          <p:cNvPr id="5" name="图片 4" descr="O白底"/>
          <p:cNvPicPr>
            <a:picLocks noChangeAspect="1"/>
          </p:cNvPicPr>
          <p:nvPr/>
        </p:nvPicPr>
        <p:blipFill>
          <a:blip r:embed="rId1"/>
          <a:stretch>
            <a:fillRect/>
          </a:stretch>
        </p:blipFill>
        <p:spPr>
          <a:xfrm>
            <a:off x="10649585" y="6048375"/>
            <a:ext cx="1265555" cy="666115"/>
          </a:xfrm>
          <a:prstGeom prst="rect">
            <a:avLst/>
          </a:prstGeom>
        </p:spPr>
      </p:pic>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1" cstate="print">
            <a:extLst>
              <a:ext uri="{28A0092B-C50C-407E-A947-70E740481C1C}">
                <a14:useLocalDpi xmlns:a14="http://schemas.microsoft.com/office/drawing/2010/main" val="0"/>
              </a:ext>
            </a:extLst>
          </a:blip>
          <a:srcRect t="21579" b="37558"/>
          <a:stretch>
            <a:fillRect/>
          </a:stretch>
        </p:blipFill>
        <p:spPr>
          <a:xfrm>
            <a:off x="0" y="0"/>
            <a:ext cx="12192000" cy="2314575"/>
          </a:xfrm>
          <a:prstGeom prst="rect">
            <a:avLst/>
          </a:prstGeom>
        </p:spPr>
      </p:pic>
      <p:sp>
        <p:nvSpPr>
          <p:cNvPr id="16" name="矩形 15"/>
          <p:cNvSpPr/>
          <p:nvPr/>
        </p:nvSpPr>
        <p:spPr>
          <a:xfrm>
            <a:off x="-10795" y="-13970"/>
            <a:ext cx="12202795" cy="3757930"/>
          </a:xfrm>
          <a:prstGeom prst="rect">
            <a:avLst/>
          </a:prstGeom>
          <a:gradFill flip="none" rotWithShape="1">
            <a:gsLst>
              <a:gs pos="0">
                <a:srgbClr val="D61D3D">
                  <a:alpha val="85000"/>
                </a:srgbClr>
              </a:gs>
              <a:gs pos="50000">
                <a:srgbClr val="D61D3D">
                  <a:alpha val="80000"/>
                </a:srgbClr>
              </a:gs>
              <a:gs pos="100000">
                <a:srgbClr val="D61D3D">
                  <a:alpha val="7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08305" y="1114425"/>
            <a:ext cx="11376025" cy="3140075"/>
          </a:xfrm>
          <a:prstGeom prst="rect">
            <a:avLst/>
          </a:prstGeom>
          <a:solidFill>
            <a:schemeClr val="bg1">
              <a:alpha val="98000"/>
            </a:schemeClr>
          </a:solidFill>
          <a:ln>
            <a:noFill/>
          </a:ln>
          <a:effectLst>
            <a:outerShdw blurRad="50800" dist="508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5" name="图片 44" descr="邦芒人力LOGO"/>
          <p:cNvPicPr>
            <a:picLocks noChangeAspect="1"/>
          </p:cNvPicPr>
          <p:nvPr/>
        </p:nvPicPr>
        <p:blipFill>
          <a:blip r:embed="rId2"/>
          <a:stretch>
            <a:fillRect/>
          </a:stretch>
        </p:blipFill>
        <p:spPr>
          <a:xfrm>
            <a:off x="10649585" y="6048375"/>
            <a:ext cx="1265555" cy="666115"/>
          </a:xfrm>
          <a:prstGeom prst="rect">
            <a:avLst/>
          </a:prstGeom>
        </p:spPr>
      </p:pic>
      <p:sp>
        <p:nvSpPr>
          <p:cNvPr id="2" name="文本框 1"/>
          <p:cNvSpPr txBox="1"/>
          <p:nvPr/>
        </p:nvSpPr>
        <p:spPr>
          <a:xfrm>
            <a:off x="534670" y="243205"/>
            <a:ext cx="2559050" cy="460375"/>
          </a:xfrm>
          <a:prstGeom prst="rect">
            <a:avLst/>
          </a:prstGeom>
          <a:noFill/>
        </p:spPr>
        <p:txBody>
          <a:bodyPr wrap="square" rtlCol="0">
            <a:spAutoFit/>
          </a:bodyPr>
          <a:lstStyle/>
          <a:p>
            <a:pPr algn="l"/>
            <a:r>
              <a:rPr lang="zh-CN" altLang="en-US" sz="2400" dirty="0">
                <a:solidFill>
                  <a:schemeClr val="bg1"/>
                </a:solidFill>
                <a:latin typeface="微软雅黑" panose="020B0503020204020204" charset="-122"/>
                <a:ea typeface="微软雅黑" panose="020B0503020204020204" charset="-122"/>
                <a:sym typeface="+mn-ea"/>
              </a:rPr>
              <a:t>辅佐</a:t>
            </a:r>
            <a:r>
              <a:rPr lang="en-US" altLang="zh-CN" sz="2400" dirty="0">
                <a:solidFill>
                  <a:schemeClr val="bg1"/>
                </a:solidFill>
                <a:latin typeface="微软雅黑" panose="020B0503020204020204" charset="-122"/>
                <a:ea typeface="微软雅黑" panose="020B0503020204020204" charset="-122"/>
                <a:sym typeface="+mn-ea"/>
              </a:rPr>
              <a:t>®</a:t>
            </a:r>
            <a:r>
              <a:rPr lang="zh-CN" altLang="en-US" sz="2400" dirty="0">
                <a:solidFill>
                  <a:schemeClr val="bg1"/>
                </a:solidFill>
                <a:latin typeface="微软雅黑" panose="020B0503020204020204" charset="-122"/>
                <a:ea typeface="微软雅黑" panose="020B0503020204020204" charset="-122"/>
                <a:sym typeface="+mn-ea"/>
              </a:rPr>
              <a:t>园区运营</a:t>
            </a:r>
            <a:endParaRPr lang="zh-CN" altLang="en-US" sz="2400" noProof="0" dirty="0">
              <a:ln>
                <a:noFill/>
              </a:ln>
              <a:solidFill>
                <a:schemeClr val="bg1"/>
              </a:solidFill>
              <a:effectLst/>
              <a:uLnTx/>
              <a:uFillTx/>
              <a:latin typeface="Arial" panose="020B0604020202020204"/>
              <a:ea typeface="微软雅黑" panose="020B0503020204020204" charset="-122"/>
              <a:sym typeface="+mn-ea"/>
            </a:endParaRPr>
          </a:p>
        </p:txBody>
      </p:sp>
      <p:sp>
        <p:nvSpPr>
          <p:cNvPr id="20" name="矩形 19"/>
          <p:cNvSpPr/>
          <p:nvPr/>
        </p:nvSpPr>
        <p:spPr>
          <a:xfrm>
            <a:off x="1844675" y="1280795"/>
            <a:ext cx="9772650" cy="2616200"/>
          </a:xfrm>
          <a:prstGeom prst="rect">
            <a:avLst/>
          </a:prstGeom>
        </p:spPr>
        <p:txBody>
          <a:bodyPr wrap="square">
            <a:spAutoFit/>
          </a:bodyPr>
          <a:lstStyle/>
          <a:p>
            <a:pPr marL="0" marR="0" lvl="0" indent="0" algn="l" defTabSz="685800" rtl="0" eaLnBrk="1" fontAlgn="auto" latinLnBrk="0" hangingPunct="1">
              <a:lnSpc>
                <a:spcPct val="115000"/>
              </a:lnSpc>
              <a:spcBef>
                <a:spcPts val="0"/>
              </a:spcBef>
              <a:spcAft>
                <a:spcPts val="0"/>
              </a:spcAft>
              <a:buClrTx/>
              <a:buSzTx/>
              <a:buFontTx/>
              <a:buNone/>
              <a:defRPr/>
            </a:pPr>
            <a:r>
              <a:rPr sz="1300" b="1">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灵活用工产业园</a:t>
            </a:r>
            <a:r>
              <a:rPr sz="130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       </a:t>
            </a:r>
            <a:endParaRPr sz="130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endParaRPr>
          </a:p>
          <a:p>
            <a:pPr marL="0" marR="0" lvl="0" indent="0" algn="l" defTabSz="685800" rtl="0" eaLnBrk="1" fontAlgn="auto" latinLnBrk="0" hangingPunct="1">
              <a:lnSpc>
                <a:spcPct val="115000"/>
              </a:lnSpc>
              <a:spcBef>
                <a:spcPts val="0"/>
              </a:spcBef>
              <a:spcAft>
                <a:spcPts val="0"/>
              </a:spcAft>
              <a:buClrTx/>
              <a:buSzTx/>
              <a:buFontTx/>
              <a:buNone/>
              <a:defRPr/>
            </a:pPr>
            <a:r>
              <a:rPr sz="130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       在后疫情时代的今天，智能化、专业化、灵活化的用工变革，将成为人力资源行业发展的新趋势，这种就业形式对新业态下的劳动关系、政策法规和保障机制的建立，起到积极有效的促进作用。灵活用工产业园能够有效地帮助企业和个人在充分理解政府规制的前提下，大大加强企业和个人需求的匹配性，发挥灵活用工的最大效益，引导企业内部进行用工结构创新，让人力成本得到有效控制。打造政府协同管理、企业创收减费、灵活从业人员提升收入的多方共赢的“生态圈”。为新业态、新模式提供成长舞台，也为推进稳就业、保民生提供了强有力的支撑。</a:t>
            </a:r>
            <a:endParaRPr sz="130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endParaRPr>
          </a:p>
          <a:p>
            <a:pPr marL="0" marR="0" lvl="0" indent="0" algn="l" defTabSz="685800" rtl="0" eaLnBrk="1" fontAlgn="auto" latinLnBrk="0" hangingPunct="1">
              <a:lnSpc>
                <a:spcPct val="115000"/>
              </a:lnSpc>
              <a:spcBef>
                <a:spcPts val="0"/>
              </a:spcBef>
              <a:spcAft>
                <a:spcPts val="0"/>
              </a:spcAft>
              <a:buClrTx/>
              <a:buSzTx/>
              <a:buFontTx/>
              <a:buNone/>
              <a:defRPr/>
            </a:pPr>
            <a:endParaRPr sz="130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endParaRPr>
          </a:p>
          <a:p>
            <a:pPr marL="0" marR="0" lvl="0" indent="0" algn="l" defTabSz="685800" rtl="0" eaLnBrk="1" fontAlgn="auto" latinLnBrk="0" hangingPunct="1">
              <a:lnSpc>
                <a:spcPct val="115000"/>
              </a:lnSpc>
              <a:spcBef>
                <a:spcPts val="0"/>
              </a:spcBef>
              <a:spcAft>
                <a:spcPts val="0"/>
              </a:spcAft>
              <a:buClrTx/>
              <a:buSzTx/>
              <a:buFontTx/>
              <a:buNone/>
              <a:defRPr/>
            </a:pPr>
            <a:r>
              <a:rPr sz="1300" b="1">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人力资源产业园</a:t>
            </a:r>
            <a:endParaRPr sz="1300" b="1">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endParaRPr>
          </a:p>
          <a:p>
            <a:pPr marL="0" marR="0" lvl="0" indent="0" algn="l" defTabSz="685800" rtl="0" eaLnBrk="1" fontAlgn="auto" latinLnBrk="0" hangingPunct="1">
              <a:lnSpc>
                <a:spcPct val="115000"/>
              </a:lnSpc>
              <a:spcBef>
                <a:spcPts val="0"/>
              </a:spcBef>
              <a:spcAft>
                <a:spcPts val="0"/>
              </a:spcAft>
              <a:buClrTx/>
              <a:buSzTx/>
              <a:buFontTx/>
              <a:buNone/>
              <a:defRPr/>
            </a:pPr>
            <a:r>
              <a:rPr sz="130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       融合国内各类产业园的经验，集中“人才资源”和“社会资源”的特点优点组合，将各类线下人力资源供应链资源要素整合集中在中小微企业服务端，按照当地经济特色打造因地制宜的人力资源产业园，满足当地就业需求，企业发展，税收服务，人才引领，信息化推动等各类社会化需求，用人力资源大数据优势帮助中小微企业更快更好更有效率的发展。</a:t>
            </a:r>
            <a:endParaRPr lang="zh-CN" altLang="en-US" sz="130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29" name="矩形 28"/>
          <p:cNvSpPr/>
          <p:nvPr/>
        </p:nvSpPr>
        <p:spPr>
          <a:xfrm>
            <a:off x="1213485" y="4562573"/>
            <a:ext cx="841558" cy="276999"/>
          </a:xfrm>
          <a:prstGeom prst="rect">
            <a:avLst/>
          </a:prstGeom>
        </p:spPr>
        <p:txBody>
          <a:bodyPr wrap="squar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招商引资</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30732" name="矩形 44"/>
          <p:cNvSpPr/>
          <p:nvPr/>
        </p:nvSpPr>
        <p:spPr>
          <a:xfrm>
            <a:off x="1213485" y="4759960"/>
            <a:ext cx="5979167" cy="295145"/>
          </a:xfrm>
          <a:prstGeom prst="rect">
            <a:avLst/>
          </a:prstGeom>
          <a:noFill/>
          <a:ln w="9525">
            <a:noFill/>
          </a:ln>
        </p:spPr>
        <p:txBody>
          <a:bodyPr wrap="square">
            <a:spAutoFit/>
          </a:bodyPr>
          <a:lstStyle/>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引入优质资源，完成地方、产业指标，促进地方经济繁荣发展。</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grpSp>
        <p:nvGrpSpPr>
          <p:cNvPr id="3" name="组合 2"/>
          <p:cNvGrpSpPr/>
          <p:nvPr/>
        </p:nvGrpSpPr>
        <p:grpSpPr>
          <a:xfrm>
            <a:off x="1223010" y="5174615"/>
            <a:ext cx="5455285" cy="485140"/>
            <a:chOff x="7425" y="2425"/>
            <a:chExt cx="6403" cy="764"/>
          </a:xfrm>
        </p:grpSpPr>
        <p:sp>
          <p:nvSpPr>
            <p:cNvPr id="48" name="矩形 47"/>
            <p:cNvSpPr/>
            <p:nvPr/>
          </p:nvSpPr>
          <p:spPr>
            <a:xfrm>
              <a:off x="7425" y="2425"/>
              <a:ext cx="2112" cy="436"/>
            </a:xfrm>
            <a:prstGeom prst="rect">
              <a:avLst/>
            </a:prstGeom>
          </p:spPr>
          <p:txBody>
            <a:bodyPr wrap="squar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创建新型示范区</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30734" name="矩形 48"/>
            <p:cNvSpPr/>
            <p:nvPr/>
          </p:nvSpPr>
          <p:spPr>
            <a:xfrm>
              <a:off x="7425" y="2724"/>
              <a:ext cx="6403" cy="465"/>
            </a:xfrm>
            <a:prstGeom prst="rect">
              <a:avLst/>
            </a:prstGeom>
            <a:noFill/>
            <a:ln w="9525">
              <a:noFill/>
            </a:ln>
          </p:spPr>
          <p:txBody>
            <a:bodyPr wrap="square">
              <a:spAutoFit/>
            </a:bodyPr>
            <a:lstStyle/>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引入新产业、新业态，引领产业转型升级，</a:t>
              </a:r>
              <a:r>
                <a:rPr lang="zh-CN" altLang="en-US" sz="1200" b="0" i="0" dirty="0">
                  <a:solidFill>
                    <a:srgbClr val="333333"/>
                  </a:solidFill>
                  <a:effectLst/>
                  <a:latin typeface="Verdana" panose="020B0604030504040204" pitchFamily="34" charset="0"/>
                </a:rPr>
                <a:t>推动区位形成产业聚集</a:t>
              </a:r>
              <a:r>
                <a:rPr lang="zh-CN" altLang="en-US" sz="1200" dirty="0">
                  <a:solidFill>
                    <a:schemeClr val="tx1">
                      <a:lumMod val="75000"/>
                      <a:lumOff val="25000"/>
                    </a:schemeClr>
                  </a:solidFill>
                  <a:latin typeface="微软雅黑" panose="020B0503020204020204" charset="-122"/>
                  <a:ea typeface="微软雅黑" panose="020B0503020204020204" charset="-122"/>
                </a:rPr>
                <a:t>。</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3" name="组合 12"/>
          <p:cNvGrpSpPr/>
          <p:nvPr/>
        </p:nvGrpSpPr>
        <p:grpSpPr>
          <a:xfrm>
            <a:off x="1213881" y="5760720"/>
            <a:ext cx="5845414" cy="513715"/>
            <a:chOff x="-4938" y="6809"/>
            <a:chExt cx="6420" cy="809"/>
          </a:xfrm>
        </p:grpSpPr>
        <p:sp>
          <p:nvSpPr>
            <p:cNvPr id="14" name="矩形 13"/>
            <p:cNvSpPr/>
            <p:nvPr/>
          </p:nvSpPr>
          <p:spPr>
            <a:xfrm>
              <a:off x="-4938" y="6809"/>
              <a:ext cx="1876" cy="436"/>
            </a:xfrm>
            <a:prstGeom prst="rect">
              <a:avLst/>
            </a:prstGeom>
          </p:spPr>
          <p:txBody>
            <a:bodyPr wrap="squar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服务当地产业、经济</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4" name="矩形 50"/>
            <p:cNvSpPr/>
            <p:nvPr/>
          </p:nvSpPr>
          <p:spPr>
            <a:xfrm>
              <a:off x="-4921" y="7153"/>
              <a:ext cx="6403" cy="465"/>
            </a:xfrm>
            <a:prstGeom prst="rect">
              <a:avLst/>
            </a:prstGeom>
            <a:noFill/>
            <a:ln w="9525">
              <a:noFill/>
            </a:ln>
          </p:spPr>
          <p:txBody>
            <a:bodyPr wrap="square">
              <a:spAutoFit/>
            </a:bodyPr>
            <a:lstStyle/>
            <a:p>
              <a:pPr algn="l" eaLnBrk="1" hangingPunct="1">
                <a:lnSpc>
                  <a:spcPct val="12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引入优质上下游企业，服务当地产业、经济，高质量、高标准发展。</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grpSp>
      <p:sp>
        <p:nvSpPr>
          <p:cNvPr id="8" name="矩形 7"/>
          <p:cNvSpPr/>
          <p:nvPr/>
        </p:nvSpPr>
        <p:spPr>
          <a:xfrm>
            <a:off x="1137920" y="4635500"/>
            <a:ext cx="75565" cy="143510"/>
          </a:xfrm>
          <a:prstGeom prst="rect">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矩形 8"/>
          <p:cNvSpPr/>
          <p:nvPr/>
        </p:nvSpPr>
        <p:spPr>
          <a:xfrm>
            <a:off x="1141095" y="5248275"/>
            <a:ext cx="75565" cy="143510"/>
          </a:xfrm>
          <a:prstGeom prst="rect">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 name="矩形 9"/>
          <p:cNvSpPr/>
          <p:nvPr/>
        </p:nvSpPr>
        <p:spPr>
          <a:xfrm>
            <a:off x="1141095" y="5829300"/>
            <a:ext cx="75565" cy="143510"/>
          </a:xfrm>
          <a:prstGeom prst="rect">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7" name="Freeform 134"/>
          <p:cNvSpPr/>
          <p:nvPr/>
        </p:nvSpPr>
        <p:spPr bwMode="auto">
          <a:xfrm>
            <a:off x="1034415" y="1421765"/>
            <a:ext cx="530860" cy="547370"/>
          </a:xfrm>
          <a:custGeom>
            <a:avLst/>
            <a:gdLst>
              <a:gd name="connsiteX0" fmla="*/ 140277 w 319088"/>
              <a:gd name="connsiteY0" fmla="*/ 225425 h 328613"/>
              <a:gd name="connsiteX1" fmla="*/ 101311 w 319088"/>
              <a:gd name="connsiteY1" fmla="*/ 229351 h 328613"/>
              <a:gd name="connsiteX2" fmla="*/ 100012 w 319088"/>
              <a:gd name="connsiteY2" fmla="*/ 230660 h 328613"/>
              <a:gd name="connsiteX3" fmla="*/ 100012 w 319088"/>
              <a:gd name="connsiteY3" fmla="*/ 319646 h 328613"/>
              <a:gd name="connsiteX4" fmla="*/ 100012 w 319088"/>
              <a:gd name="connsiteY4" fmla="*/ 322263 h 328613"/>
              <a:gd name="connsiteX5" fmla="*/ 101311 w 319088"/>
              <a:gd name="connsiteY5" fmla="*/ 322263 h 328613"/>
              <a:gd name="connsiteX6" fmla="*/ 102610 w 319088"/>
              <a:gd name="connsiteY6" fmla="*/ 322263 h 328613"/>
              <a:gd name="connsiteX7" fmla="*/ 140277 w 319088"/>
              <a:gd name="connsiteY7" fmla="*/ 311794 h 328613"/>
              <a:gd name="connsiteX8" fmla="*/ 142875 w 319088"/>
              <a:gd name="connsiteY8" fmla="*/ 310485 h 328613"/>
              <a:gd name="connsiteX9" fmla="*/ 142875 w 319088"/>
              <a:gd name="connsiteY9" fmla="*/ 228042 h 328613"/>
              <a:gd name="connsiteX10" fmla="*/ 141576 w 319088"/>
              <a:gd name="connsiteY10" fmla="*/ 226734 h 328613"/>
              <a:gd name="connsiteX11" fmla="*/ 140277 w 319088"/>
              <a:gd name="connsiteY11" fmla="*/ 225425 h 328613"/>
              <a:gd name="connsiteX12" fmla="*/ 49212 w 319088"/>
              <a:gd name="connsiteY12" fmla="*/ 223838 h 328613"/>
              <a:gd name="connsiteX13" fmla="*/ 49212 w 319088"/>
              <a:gd name="connsiteY13" fmla="*/ 226378 h 328613"/>
              <a:gd name="connsiteX14" fmla="*/ 49212 w 319088"/>
              <a:gd name="connsiteY14" fmla="*/ 263208 h 328613"/>
              <a:gd name="connsiteX15" fmla="*/ 50497 w 319088"/>
              <a:gd name="connsiteY15" fmla="*/ 265748 h 328613"/>
              <a:gd name="connsiteX16" fmla="*/ 74915 w 319088"/>
              <a:gd name="connsiteY16" fmla="*/ 274638 h 328613"/>
              <a:gd name="connsiteX17" fmla="*/ 76200 w 319088"/>
              <a:gd name="connsiteY17" fmla="*/ 273368 h 328613"/>
              <a:gd name="connsiteX18" fmla="*/ 76200 w 319088"/>
              <a:gd name="connsiteY18" fmla="*/ 272098 h 328613"/>
              <a:gd name="connsiteX19" fmla="*/ 76200 w 319088"/>
              <a:gd name="connsiteY19" fmla="*/ 230188 h 328613"/>
              <a:gd name="connsiteX20" fmla="*/ 74915 w 319088"/>
              <a:gd name="connsiteY20" fmla="*/ 228918 h 328613"/>
              <a:gd name="connsiteX21" fmla="*/ 50497 w 319088"/>
              <a:gd name="connsiteY21" fmla="*/ 223838 h 328613"/>
              <a:gd name="connsiteX22" fmla="*/ 49212 w 319088"/>
              <a:gd name="connsiteY22" fmla="*/ 223838 h 328613"/>
              <a:gd name="connsiteX23" fmla="*/ 189206 w 319088"/>
              <a:gd name="connsiteY23" fmla="*/ 222250 h 328613"/>
              <a:gd name="connsiteX24" fmla="*/ 156868 w 319088"/>
              <a:gd name="connsiteY24" fmla="*/ 224848 h 328613"/>
              <a:gd name="connsiteX25" fmla="*/ 155575 w 319088"/>
              <a:gd name="connsiteY25" fmla="*/ 226147 h 328613"/>
              <a:gd name="connsiteX26" fmla="*/ 155575 w 319088"/>
              <a:gd name="connsiteY26" fmla="*/ 305377 h 328613"/>
              <a:gd name="connsiteX27" fmla="*/ 156868 w 319088"/>
              <a:gd name="connsiteY27" fmla="*/ 307975 h 328613"/>
              <a:gd name="connsiteX28" fmla="*/ 158162 w 319088"/>
              <a:gd name="connsiteY28" fmla="*/ 307975 h 328613"/>
              <a:gd name="connsiteX29" fmla="*/ 189206 w 319088"/>
              <a:gd name="connsiteY29" fmla="*/ 300182 h 328613"/>
              <a:gd name="connsiteX30" fmla="*/ 190500 w 319088"/>
              <a:gd name="connsiteY30" fmla="*/ 297584 h 328613"/>
              <a:gd name="connsiteX31" fmla="*/ 190500 w 319088"/>
              <a:gd name="connsiteY31" fmla="*/ 223549 h 328613"/>
              <a:gd name="connsiteX32" fmla="*/ 190500 w 319088"/>
              <a:gd name="connsiteY32" fmla="*/ 222250 h 328613"/>
              <a:gd name="connsiteX33" fmla="*/ 189206 w 319088"/>
              <a:gd name="connsiteY33" fmla="*/ 222250 h 328613"/>
              <a:gd name="connsiteX34" fmla="*/ 12700 w 319088"/>
              <a:gd name="connsiteY34" fmla="*/ 217488 h 328613"/>
              <a:gd name="connsiteX35" fmla="*/ 12700 w 319088"/>
              <a:gd name="connsiteY35" fmla="*/ 218778 h 328613"/>
              <a:gd name="connsiteX36" fmla="*/ 12700 w 319088"/>
              <a:gd name="connsiteY36" fmla="*/ 251024 h 328613"/>
              <a:gd name="connsiteX37" fmla="*/ 13970 w 319088"/>
              <a:gd name="connsiteY37" fmla="*/ 252314 h 328613"/>
              <a:gd name="connsiteX38" fmla="*/ 29210 w 319088"/>
              <a:gd name="connsiteY38" fmla="*/ 258763 h 328613"/>
              <a:gd name="connsiteX39" fmla="*/ 30480 w 319088"/>
              <a:gd name="connsiteY39" fmla="*/ 258763 h 328613"/>
              <a:gd name="connsiteX40" fmla="*/ 31750 w 319088"/>
              <a:gd name="connsiteY40" fmla="*/ 258763 h 328613"/>
              <a:gd name="connsiteX41" fmla="*/ 31750 w 319088"/>
              <a:gd name="connsiteY41" fmla="*/ 257473 h 328613"/>
              <a:gd name="connsiteX42" fmla="*/ 31750 w 319088"/>
              <a:gd name="connsiteY42" fmla="*/ 222647 h 328613"/>
              <a:gd name="connsiteX43" fmla="*/ 30480 w 319088"/>
              <a:gd name="connsiteY43" fmla="*/ 220068 h 328613"/>
              <a:gd name="connsiteX44" fmla="*/ 13970 w 319088"/>
              <a:gd name="connsiteY44" fmla="*/ 217488 h 328613"/>
              <a:gd name="connsiteX45" fmla="*/ 12700 w 319088"/>
              <a:gd name="connsiteY45" fmla="*/ 217488 h 328613"/>
              <a:gd name="connsiteX46" fmla="*/ 280105 w 319088"/>
              <a:gd name="connsiteY46" fmla="*/ 214313 h 328613"/>
              <a:gd name="connsiteX47" fmla="*/ 261584 w 319088"/>
              <a:gd name="connsiteY47" fmla="*/ 215595 h 328613"/>
              <a:gd name="connsiteX48" fmla="*/ 260350 w 319088"/>
              <a:gd name="connsiteY48" fmla="*/ 216877 h 328613"/>
              <a:gd name="connsiteX49" fmla="*/ 260350 w 319088"/>
              <a:gd name="connsiteY49" fmla="*/ 278424 h 328613"/>
              <a:gd name="connsiteX50" fmla="*/ 260350 w 319088"/>
              <a:gd name="connsiteY50" fmla="*/ 279706 h 328613"/>
              <a:gd name="connsiteX51" fmla="*/ 261584 w 319088"/>
              <a:gd name="connsiteY51" fmla="*/ 280988 h 328613"/>
              <a:gd name="connsiteX52" fmla="*/ 262819 w 319088"/>
              <a:gd name="connsiteY52" fmla="*/ 280988 h 328613"/>
              <a:gd name="connsiteX53" fmla="*/ 280105 w 319088"/>
              <a:gd name="connsiteY53" fmla="*/ 275859 h 328613"/>
              <a:gd name="connsiteX54" fmla="*/ 282575 w 319088"/>
              <a:gd name="connsiteY54" fmla="*/ 273295 h 328613"/>
              <a:gd name="connsiteX55" fmla="*/ 282575 w 319088"/>
              <a:gd name="connsiteY55" fmla="*/ 215595 h 328613"/>
              <a:gd name="connsiteX56" fmla="*/ 281340 w 319088"/>
              <a:gd name="connsiteY56" fmla="*/ 214313 h 328613"/>
              <a:gd name="connsiteX57" fmla="*/ 280105 w 319088"/>
              <a:gd name="connsiteY57" fmla="*/ 214313 h 328613"/>
              <a:gd name="connsiteX58" fmla="*/ 306983 w 319088"/>
              <a:gd name="connsiteY58" fmla="*/ 211138 h 328613"/>
              <a:gd name="connsiteX59" fmla="*/ 290215 w 319088"/>
              <a:gd name="connsiteY59" fmla="*/ 212428 h 328613"/>
              <a:gd name="connsiteX60" fmla="*/ 288925 w 319088"/>
              <a:gd name="connsiteY60" fmla="*/ 215008 h 328613"/>
              <a:gd name="connsiteX61" fmla="*/ 288925 w 319088"/>
              <a:gd name="connsiteY61" fmla="*/ 271761 h 328613"/>
              <a:gd name="connsiteX62" fmla="*/ 288925 w 319088"/>
              <a:gd name="connsiteY62" fmla="*/ 273051 h 328613"/>
              <a:gd name="connsiteX63" fmla="*/ 290215 w 319088"/>
              <a:gd name="connsiteY63" fmla="*/ 273051 h 328613"/>
              <a:gd name="connsiteX64" fmla="*/ 308273 w 319088"/>
              <a:gd name="connsiteY64" fmla="*/ 269181 h 328613"/>
              <a:gd name="connsiteX65" fmla="*/ 309563 w 319088"/>
              <a:gd name="connsiteY65" fmla="*/ 266602 h 328613"/>
              <a:gd name="connsiteX66" fmla="*/ 308273 w 319088"/>
              <a:gd name="connsiteY66" fmla="*/ 212428 h 328613"/>
              <a:gd name="connsiteX67" fmla="*/ 308273 w 319088"/>
              <a:gd name="connsiteY67" fmla="*/ 211138 h 328613"/>
              <a:gd name="connsiteX68" fmla="*/ 306983 w 319088"/>
              <a:gd name="connsiteY68" fmla="*/ 211138 h 328613"/>
              <a:gd name="connsiteX69" fmla="*/ 290195 w 319088"/>
              <a:gd name="connsiteY69" fmla="*/ 169863 h 328613"/>
              <a:gd name="connsiteX70" fmla="*/ 288925 w 319088"/>
              <a:gd name="connsiteY70" fmla="*/ 171196 h 328613"/>
              <a:gd name="connsiteX71" fmla="*/ 288925 w 319088"/>
              <a:gd name="connsiteY71" fmla="*/ 172530 h 328613"/>
              <a:gd name="connsiteX72" fmla="*/ 288925 w 319088"/>
              <a:gd name="connsiteY72" fmla="*/ 201867 h 328613"/>
              <a:gd name="connsiteX73" fmla="*/ 288925 w 319088"/>
              <a:gd name="connsiteY73" fmla="*/ 203201 h 328613"/>
              <a:gd name="connsiteX74" fmla="*/ 290195 w 319088"/>
              <a:gd name="connsiteY74" fmla="*/ 203201 h 328613"/>
              <a:gd name="connsiteX75" fmla="*/ 306705 w 319088"/>
              <a:gd name="connsiteY75" fmla="*/ 201867 h 328613"/>
              <a:gd name="connsiteX76" fmla="*/ 307975 w 319088"/>
              <a:gd name="connsiteY76" fmla="*/ 200534 h 328613"/>
              <a:gd name="connsiteX77" fmla="*/ 307975 w 319088"/>
              <a:gd name="connsiteY77" fmla="*/ 172530 h 328613"/>
              <a:gd name="connsiteX78" fmla="*/ 306705 w 319088"/>
              <a:gd name="connsiteY78" fmla="*/ 171196 h 328613"/>
              <a:gd name="connsiteX79" fmla="*/ 290195 w 319088"/>
              <a:gd name="connsiteY79" fmla="*/ 169863 h 328613"/>
              <a:gd name="connsiteX80" fmla="*/ 261584 w 319088"/>
              <a:gd name="connsiteY80" fmla="*/ 168275 h 328613"/>
              <a:gd name="connsiteX81" fmla="*/ 260350 w 319088"/>
              <a:gd name="connsiteY81" fmla="*/ 169568 h 328613"/>
              <a:gd name="connsiteX82" fmla="*/ 260350 w 319088"/>
              <a:gd name="connsiteY82" fmla="*/ 170862 h 328613"/>
              <a:gd name="connsiteX83" fmla="*/ 260350 w 319088"/>
              <a:gd name="connsiteY83" fmla="*/ 201906 h 328613"/>
              <a:gd name="connsiteX84" fmla="*/ 260350 w 319088"/>
              <a:gd name="connsiteY84" fmla="*/ 203200 h 328613"/>
              <a:gd name="connsiteX85" fmla="*/ 261584 w 319088"/>
              <a:gd name="connsiteY85" fmla="*/ 203200 h 328613"/>
              <a:gd name="connsiteX86" fmla="*/ 280105 w 319088"/>
              <a:gd name="connsiteY86" fmla="*/ 201906 h 328613"/>
              <a:gd name="connsiteX87" fmla="*/ 282575 w 319088"/>
              <a:gd name="connsiteY87" fmla="*/ 200613 h 328613"/>
              <a:gd name="connsiteX88" fmla="*/ 282575 w 319088"/>
              <a:gd name="connsiteY88" fmla="*/ 170862 h 328613"/>
              <a:gd name="connsiteX89" fmla="*/ 280105 w 319088"/>
              <a:gd name="connsiteY89" fmla="*/ 169568 h 328613"/>
              <a:gd name="connsiteX90" fmla="*/ 261584 w 319088"/>
              <a:gd name="connsiteY90" fmla="*/ 168275 h 328613"/>
              <a:gd name="connsiteX91" fmla="*/ 214024 w 319088"/>
              <a:gd name="connsiteY91" fmla="*/ 168275 h 328613"/>
              <a:gd name="connsiteX92" fmla="*/ 212725 w 319088"/>
              <a:gd name="connsiteY92" fmla="*/ 169567 h 328613"/>
              <a:gd name="connsiteX93" fmla="*/ 212725 w 319088"/>
              <a:gd name="connsiteY93" fmla="*/ 222546 h 328613"/>
              <a:gd name="connsiteX94" fmla="*/ 214024 w 319088"/>
              <a:gd name="connsiteY94" fmla="*/ 223838 h 328613"/>
              <a:gd name="connsiteX95" fmla="*/ 215322 w 319088"/>
              <a:gd name="connsiteY95" fmla="*/ 223838 h 328613"/>
              <a:gd name="connsiteX96" fmla="*/ 240001 w 319088"/>
              <a:gd name="connsiteY96" fmla="*/ 221254 h 328613"/>
              <a:gd name="connsiteX97" fmla="*/ 241300 w 319088"/>
              <a:gd name="connsiteY97" fmla="*/ 219962 h 328613"/>
              <a:gd name="connsiteX98" fmla="*/ 241300 w 319088"/>
              <a:gd name="connsiteY98" fmla="*/ 170859 h 328613"/>
              <a:gd name="connsiteX99" fmla="*/ 240001 w 319088"/>
              <a:gd name="connsiteY99" fmla="*/ 169567 h 328613"/>
              <a:gd name="connsiteX100" fmla="*/ 215322 w 319088"/>
              <a:gd name="connsiteY100" fmla="*/ 168275 h 328613"/>
              <a:gd name="connsiteX101" fmla="*/ 214024 w 319088"/>
              <a:gd name="connsiteY101" fmla="*/ 168275 h 328613"/>
              <a:gd name="connsiteX102" fmla="*/ 30480 w 319088"/>
              <a:gd name="connsiteY102" fmla="*/ 168275 h 328613"/>
              <a:gd name="connsiteX103" fmla="*/ 13970 w 319088"/>
              <a:gd name="connsiteY103" fmla="*/ 169545 h 328613"/>
              <a:gd name="connsiteX104" fmla="*/ 12700 w 319088"/>
              <a:gd name="connsiteY104" fmla="*/ 170815 h 328613"/>
              <a:gd name="connsiteX105" fmla="*/ 12700 w 319088"/>
              <a:gd name="connsiteY105" fmla="*/ 202565 h 328613"/>
              <a:gd name="connsiteX106" fmla="*/ 13970 w 319088"/>
              <a:gd name="connsiteY106" fmla="*/ 203835 h 328613"/>
              <a:gd name="connsiteX107" fmla="*/ 30480 w 319088"/>
              <a:gd name="connsiteY107" fmla="*/ 206375 h 328613"/>
              <a:gd name="connsiteX108" fmla="*/ 31750 w 319088"/>
              <a:gd name="connsiteY108" fmla="*/ 205105 h 328613"/>
              <a:gd name="connsiteX109" fmla="*/ 31750 w 319088"/>
              <a:gd name="connsiteY109" fmla="*/ 203835 h 328613"/>
              <a:gd name="connsiteX110" fmla="*/ 31750 w 319088"/>
              <a:gd name="connsiteY110" fmla="*/ 169545 h 328613"/>
              <a:gd name="connsiteX111" fmla="*/ 31750 w 319088"/>
              <a:gd name="connsiteY111" fmla="*/ 168275 h 328613"/>
              <a:gd name="connsiteX112" fmla="*/ 30480 w 319088"/>
              <a:gd name="connsiteY112" fmla="*/ 168275 h 328613"/>
              <a:gd name="connsiteX113" fmla="*/ 158162 w 319088"/>
              <a:gd name="connsiteY113" fmla="*/ 165100 h 328613"/>
              <a:gd name="connsiteX114" fmla="*/ 156868 w 319088"/>
              <a:gd name="connsiteY114" fmla="*/ 166407 h 328613"/>
              <a:gd name="connsiteX115" fmla="*/ 155575 w 319088"/>
              <a:gd name="connsiteY115" fmla="*/ 167715 h 328613"/>
              <a:gd name="connsiteX116" fmla="*/ 155575 w 319088"/>
              <a:gd name="connsiteY116" fmla="*/ 206935 h 328613"/>
              <a:gd name="connsiteX117" fmla="*/ 156868 w 319088"/>
              <a:gd name="connsiteY117" fmla="*/ 208243 h 328613"/>
              <a:gd name="connsiteX118" fmla="*/ 158162 w 319088"/>
              <a:gd name="connsiteY118" fmla="*/ 209550 h 328613"/>
              <a:gd name="connsiteX119" fmla="*/ 189206 w 319088"/>
              <a:gd name="connsiteY119" fmla="*/ 208243 h 328613"/>
              <a:gd name="connsiteX120" fmla="*/ 190500 w 319088"/>
              <a:gd name="connsiteY120" fmla="*/ 205628 h 328613"/>
              <a:gd name="connsiteX121" fmla="*/ 190500 w 319088"/>
              <a:gd name="connsiteY121" fmla="*/ 169022 h 328613"/>
              <a:gd name="connsiteX122" fmla="*/ 189206 w 319088"/>
              <a:gd name="connsiteY122" fmla="*/ 166407 h 328613"/>
              <a:gd name="connsiteX123" fmla="*/ 158162 w 319088"/>
              <a:gd name="connsiteY123" fmla="*/ 165100 h 328613"/>
              <a:gd name="connsiteX124" fmla="*/ 100012 w 319088"/>
              <a:gd name="connsiteY124" fmla="*/ 163513 h 328613"/>
              <a:gd name="connsiteX125" fmla="*/ 100012 w 319088"/>
              <a:gd name="connsiteY125" fmla="*/ 164800 h 328613"/>
              <a:gd name="connsiteX126" fmla="*/ 100012 w 319088"/>
              <a:gd name="connsiteY126" fmla="*/ 208564 h 328613"/>
              <a:gd name="connsiteX127" fmla="*/ 100012 w 319088"/>
              <a:gd name="connsiteY127" fmla="*/ 209851 h 328613"/>
              <a:gd name="connsiteX128" fmla="*/ 101311 w 319088"/>
              <a:gd name="connsiteY128" fmla="*/ 211138 h 328613"/>
              <a:gd name="connsiteX129" fmla="*/ 140277 w 319088"/>
              <a:gd name="connsiteY129" fmla="*/ 208564 h 328613"/>
              <a:gd name="connsiteX130" fmla="*/ 142875 w 319088"/>
              <a:gd name="connsiteY130" fmla="*/ 207276 h 328613"/>
              <a:gd name="connsiteX131" fmla="*/ 142875 w 319088"/>
              <a:gd name="connsiteY131" fmla="*/ 166087 h 328613"/>
              <a:gd name="connsiteX132" fmla="*/ 140277 w 319088"/>
              <a:gd name="connsiteY132" fmla="*/ 164800 h 328613"/>
              <a:gd name="connsiteX133" fmla="*/ 101311 w 319088"/>
              <a:gd name="connsiteY133" fmla="*/ 163513 h 328613"/>
              <a:gd name="connsiteX134" fmla="*/ 100012 w 319088"/>
              <a:gd name="connsiteY134" fmla="*/ 163513 h 328613"/>
              <a:gd name="connsiteX135" fmla="*/ 74915 w 319088"/>
              <a:gd name="connsiteY135" fmla="*/ 163513 h 328613"/>
              <a:gd name="connsiteX136" fmla="*/ 50497 w 319088"/>
              <a:gd name="connsiteY136" fmla="*/ 166159 h 328613"/>
              <a:gd name="connsiteX137" fmla="*/ 49212 w 319088"/>
              <a:gd name="connsiteY137" fmla="*/ 167482 h 328613"/>
              <a:gd name="connsiteX138" fmla="*/ 49212 w 319088"/>
              <a:gd name="connsiteY138" fmla="*/ 207169 h 328613"/>
              <a:gd name="connsiteX139" fmla="*/ 50497 w 319088"/>
              <a:gd name="connsiteY139" fmla="*/ 208492 h 328613"/>
              <a:gd name="connsiteX140" fmla="*/ 74915 w 319088"/>
              <a:gd name="connsiteY140" fmla="*/ 211138 h 328613"/>
              <a:gd name="connsiteX141" fmla="*/ 76200 w 319088"/>
              <a:gd name="connsiteY141" fmla="*/ 211138 h 328613"/>
              <a:gd name="connsiteX142" fmla="*/ 76200 w 319088"/>
              <a:gd name="connsiteY142" fmla="*/ 209815 h 328613"/>
              <a:gd name="connsiteX143" fmla="*/ 76200 w 319088"/>
              <a:gd name="connsiteY143" fmla="*/ 164836 h 328613"/>
              <a:gd name="connsiteX144" fmla="*/ 76200 w 319088"/>
              <a:gd name="connsiteY144" fmla="*/ 163513 h 328613"/>
              <a:gd name="connsiteX145" fmla="*/ 74915 w 319088"/>
              <a:gd name="connsiteY145" fmla="*/ 163513 h 328613"/>
              <a:gd name="connsiteX146" fmla="*/ 288925 w 319088"/>
              <a:gd name="connsiteY146" fmla="*/ 127000 h 328613"/>
              <a:gd name="connsiteX147" fmla="*/ 288925 w 319088"/>
              <a:gd name="connsiteY147" fmla="*/ 129687 h 328613"/>
              <a:gd name="connsiteX148" fmla="*/ 288925 w 319088"/>
              <a:gd name="connsiteY148" fmla="*/ 159238 h 328613"/>
              <a:gd name="connsiteX149" fmla="*/ 290195 w 319088"/>
              <a:gd name="connsiteY149" fmla="*/ 160582 h 328613"/>
              <a:gd name="connsiteX150" fmla="*/ 306705 w 319088"/>
              <a:gd name="connsiteY150" fmla="*/ 161925 h 328613"/>
              <a:gd name="connsiteX151" fmla="*/ 307975 w 319088"/>
              <a:gd name="connsiteY151" fmla="*/ 161925 h 328613"/>
              <a:gd name="connsiteX152" fmla="*/ 307975 w 319088"/>
              <a:gd name="connsiteY152" fmla="*/ 160582 h 328613"/>
              <a:gd name="connsiteX153" fmla="*/ 307975 w 319088"/>
              <a:gd name="connsiteY153" fmla="*/ 132373 h 328613"/>
              <a:gd name="connsiteX154" fmla="*/ 306705 w 319088"/>
              <a:gd name="connsiteY154" fmla="*/ 129687 h 328613"/>
              <a:gd name="connsiteX155" fmla="*/ 290195 w 319088"/>
              <a:gd name="connsiteY155" fmla="*/ 127000 h 328613"/>
              <a:gd name="connsiteX156" fmla="*/ 288925 w 319088"/>
              <a:gd name="connsiteY156" fmla="*/ 127000 h 328613"/>
              <a:gd name="connsiteX157" fmla="*/ 260350 w 319088"/>
              <a:gd name="connsiteY157" fmla="*/ 123542 h 328613"/>
              <a:gd name="connsiteX158" fmla="*/ 260350 w 319088"/>
              <a:gd name="connsiteY158" fmla="*/ 124846 h 328613"/>
              <a:gd name="connsiteX159" fmla="*/ 260350 w 319088"/>
              <a:gd name="connsiteY159" fmla="*/ 156143 h 328613"/>
              <a:gd name="connsiteX160" fmla="*/ 261584 w 319088"/>
              <a:gd name="connsiteY160" fmla="*/ 157447 h 328613"/>
              <a:gd name="connsiteX161" fmla="*/ 280105 w 319088"/>
              <a:gd name="connsiteY161" fmla="*/ 158751 h 328613"/>
              <a:gd name="connsiteX162" fmla="*/ 281340 w 319088"/>
              <a:gd name="connsiteY162" fmla="*/ 158751 h 328613"/>
              <a:gd name="connsiteX163" fmla="*/ 282575 w 319088"/>
              <a:gd name="connsiteY163" fmla="*/ 157447 h 328613"/>
              <a:gd name="connsiteX164" fmla="*/ 282575 w 319088"/>
              <a:gd name="connsiteY164" fmla="*/ 127454 h 328613"/>
              <a:gd name="connsiteX165" fmla="*/ 280105 w 319088"/>
              <a:gd name="connsiteY165" fmla="*/ 126150 h 328613"/>
              <a:gd name="connsiteX166" fmla="*/ 261584 w 319088"/>
              <a:gd name="connsiteY166" fmla="*/ 123542 h 328613"/>
              <a:gd name="connsiteX167" fmla="*/ 260350 w 319088"/>
              <a:gd name="connsiteY167" fmla="*/ 123542 h 328613"/>
              <a:gd name="connsiteX168" fmla="*/ 29210 w 319088"/>
              <a:gd name="connsiteY168" fmla="*/ 115590 h 328613"/>
              <a:gd name="connsiteX169" fmla="*/ 13970 w 319088"/>
              <a:gd name="connsiteY169" fmla="*/ 120749 h 328613"/>
              <a:gd name="connsiteX170" fmla="*/ 12700 w 319088"/>
              <a:gd name="connsiteY170" fmla="*/ 122039 h 328613"/>
              <a:gd name="connsiteX171" fmla="*/ 12700 w 319088"/>
              <a:gd name="connsiteY171" fmla="*/ 154285 h 328613"/>
              <a:gd name="connsiteX172" fmla="*/ 12700 w 319088"/>
              <a:gd name="connsiteY172" fmla="*/ 155575 h 328613"/>
              <a:gd name="connsiteX173" fmla="*/ 13970 w 319088"/>
              <a:gd name="connsiteY173" fmla="*/ 155575 h 328613"/>
              <a:gd name="connsiteX174" fmla="*/ 30480 w 319088"/>
              <a:gd name="connsiteY174" fmla="*/ 152995 h 328613"/>
              <a:gd name="connsiteX175" fmla="*/ 31750 w 319088"/>
              <a:gd name="connsiteY175" fmla="*/ 151705 h 328613"/>
              <a:gd name="connsiteX176" fmla="*/ 31750 w 319088"/>
              <a:gd name="connsiteY176" fmla="*/ 116880 h 328613"/>
              <a:gd name="connsiteX177" fmla="*/ 31750 w 319088"/>
              <a:gd name="connsiteY177" fmla="*/ 115590 h 328613"/>
              <a:gd name="connsiteX178" fmla="*/ 29210 w 319088"/>
              <a:gd name="connsiteY178" fmla="*/ 115590 h 328613"/>
              <a:gd name="connsiteX179" fmla="*/ 158162 w 319088"/>
              <a:gd name="connsiteY179" fmla="*/ 104775 h 328613"/>
              <a:gd name="connsiteX180" fmla="*/ 156868 w 319088"/>
              <a:gd name="connsiteY180" fmla="*/ 106098 h 328613"/>
              <a:gd name="connsiteX181" fmla="*/ 155575 w 319088"/>
              <a:gd name="connsiteY181" fmla="*/ 107421 h 328613"/>
              <a:gd name="connsiteX182" fmla="*/ 155575 w 319088"/>
              <a:gd name="connsiteY182" fmla="*/ 147108 h 328613"/>
              <a:gd name="connsiteX183" fmla="*/ 156868 w 319088"/>
              <a:gd name="connsiteY183" fmla="*/ 149754 h 328613"/>
              <a:gd name="connsiteX184" fmla="*/ 189206 w 319088"/>
              <a:gd name="connsiteY184" fmla="*/ 152400 h 328613"/>
              <a:gd name="connsiteX185" fmla="*/ 190500 w 319088"/>
              <a:gd name="connsiteY185" fmla="*/ 151077 h 328613"/>
              <a:gd name="connsiteX186" fmla="*/ 190500 w 319088"/>
              <a:gd name="connsiteY186" fmla="*/ 149754 h 328613"/>
              <a:gd name="connsiteX187" fmla="*/ 190500 w 319088"/>
              <a:gd name="connsiteY187" fmla="*/ 112712 h 328613"/>
              <a:gd name="connsiteX188" fmla="*/ 189206 w 319088"/>
              <a:gd name="connsiteY188" fmla="*/ 110067 h 328613"/>
              <a:gd name="connsiteX189" fmla="*/ 158162 w 319088"/>
              <a:gd name="connsiteY189" fmla="*/ 104775 h 328613"/>
              <a:gd name="connsiteX190" fmla="*/ 74915 w 319088"/>
              <a:gd name="connsiteY190" fmla="*/ 99735 h 328613"/>
              <a:gd name="connsiteX191" fmla="*/ 50497 w 319088"/>
              <a:gd name="connsiteY191" fmla="*/ 107593 h 328613"/>
              <a:gd name="connsiteX192" fmla="*/ 49212 w 319088"/>
              <a:gd name="connsiteY192" fmla="*/ 110212 h 328613"/>
              <a:gd name="connsiteX193" fmla="*/ 49212 w 319088"/>
              <a:gd name="connsiteY193" fmla="*/ 148194 h 328613"/>
              <a:gd name="connsiteX194" fmla="*/ 49212 w 319088"/>
              <a:gd name="connsiteY194" fmla="*/ 149503 h 328613"/>
              <a:gd name="connsiteX195" fmla="*/ 50497 w 319088"/>
              <a:gd name="connsiteY195" fmla="*/ 150813 h 328613"/>
              <a:gd name="connsiteX196" fmla="*/ 74915 w 319088"/>
              <a:gd name="connsiteY196" fmla="*/ 145574 h 328613"/>
              <a:gd name="connsiteX197" fmla="*/ 76200 w 319088"/>
              <a:gd name="connsiteY197" fmla="*/ 144264 h 328613"/>
              <a:gd name="connsiteX198" fmla="*/ 76200 w 319088"/>
              <a:gd name="connsiteY198" fmla="*/ 101044 h 328613"/>
              <a:gd name="connsiteX199" fmla="*/ 76200 w 319088"/>
              <a:gd name="connsiteY199" fmla="*/ 99735 h 328613"/>
              <a:gd name="connsiteX200" fmla="*/ 74915 w 319088"/>
              <a:gd name="connsiteY200" fmla="*/ 99735 h 328613"/>
              <a:gd name="connsiteX201" fmla="*/ 215322 w 319088"/>
              <a:gd name="connsiteY201" fmla="*/ 98425 h 328613"/>
              <a:gd name="connsiteX202" fmla="*/ 214024 w 319088"/>
              <a:gd name="connsiteY202" fmla="*/ 99695 h 328613"/>
              <a:gd name="connsiteX203" fmla="*/ 212725 w 319088"/>
              <a:gd name="connsiteY203" fmla="*/ 100965 h 328613"/>
              <a:gd name="connsiteX204" fmla="*/ 212725 w 319088"/>
              <a:gd name="connsiteY204" fmla="*/ 151765 h 328613"/>
              <a:gd name="connsiteX205" fmla="*/ 215322 w 319088"/>
              <a:gd name="connsiteY205" fmla="*/ 153035 h 328613"/>
              <a:gd name="connsiteX206" fmla="*/ 238702 w 319088"/>
              <a:gd name="connsiteY206" fmla="*/ 155575 h 328613"/>
              <a:gd name="connsiteX207" fmla="*/ 240001 w 319088"/>
              <a:gd name="connsiteY207" fmla="*/ 155575 h 328613"/>
              <a:gd name="connsiteX208" fmla="*/ 241300 w 319088"/>
              <a:gd name="connsiteY208" fmla="*/ 155575 h 328613"/>
              <a:gd name="connsiteX209" fmla="*/ 241300 w 319088"/>
              <a:gd name="connsiteY209" fmla="*/ 153035 h 328613"/>
              <a:gd name="connsiteX210" fmla="*/ 241300 w 319088"/>
              <a:gd name="connsiteY210" fmla="*/ 106045 h 328613"/>
              <a:gd name="connsiteX211" fmla="*/ 240001 w 319088"/>
              <a:gd name="connsiteY211" fmla="*/ 103505 h 328613"/>
              <a:gd name="connsiteX212" fmla="*/ 215322 w 319088"/>
              <a:gd name="connsiteY212" fmla="*/ 98425 h 328613"/>
              <a:gd name="connsiteX213" fmla="*/ 101311 w 319088"/>
              <a:gd name="connsiteY213" fmla="*/ 96838 h 328613"/>
              <a:gd name="connsiteX214" fmla="*/ 100012 w 319088"/>
              <a:gd name="connsiteY214" fmla="*/ 98108 h 328613"/>
              <a:gd name="connsiteX215" fmla="*/ 100012 w 319088"/>
              <a:gd name="connsiteY215" fmla="*/ 99378 h 328613"/>
              <a:gd name="connsiteX216" fmla="*/ 100012 w 319088"/>
              <a:gd name="connsiteY216" fmla="*/ 142558 h 328613"/>
              <a:gd name="connsiteX217" fmla="*/ 101311 w 319088"/>
              <a:gd name="connsiteY217" fmla="*/ 143828 h 328613"/>
              <a:gd name="connsiteX218" fmla="*/ 140277 w 319088"/>
              <a:gd name="connsiteY218" fmla="*/ 147638 h 328613"/>
              <a:gd name="connsiteX219" fmla="*/ 141576 w 319088"/>
              <a:gd name="connsiteY219" fmla="*/ 146368 h 328613"/>
              <a:gd name="connsiteX220" fmla="*/ 142875 w 319088"/>
              <a:gd name="connsiteY220" fmla="*/ 145098 h 328613"/>
              <a:gd name="connsiteX221" fmla="*/ 142875 w 319088"/>
              <a:gd name="connsiteY221" fmla="*/ 105728 h 328613"/>
              <a:gd name="connsiteX222" fmla="*/ 140277 w 319088"/>
              <a:gd name="connsiteY222" fmla="*/ 103188 h 328613"/>
              <a:gd name="connsiteX223" fmla="*/ 101311 w 319088"/>
              <a:gd name="connsiteY223" fmla="*/ 96838 h 328613"/>
              <a:gd name="connsiteX224" fmla="*/ 288925 w 319088"/>
              <a:gd name="connsiteY224" fmla="*/ 84138 h 328613"/>
              <a:gd name="connsiteX225" fmla="*/ 288925 w 319088"/>
              <a:gd name="connsiteY225" fmla="*/ 85442 h 328613"/>
              <a:gd name="connsiteX226" fmla="*/ 288925 w 319088"/>
              <a:gd name="connsiteY226" fmla="*/ 115435 h 328613"/>
              <a:gd name="connsiteX227" fmla="*/ 290195 w 319088"/>
              <a:gd name="connsiteY227" fmla="*/ 116739 h 328613"/>
              <a:gd name="connsiteX228" fmla="*/ 305435 w 319088"/>
              <a:gd name="connsiteY228" fmla="*/ 120651 h 328613"/>
              <a:gd name="connsiteX229" fmla="*/ 306705 w 319088"/>
              <a:gd name="connsiteY229" fmla="*/ 120651 h 328613"/>
              <a:gd name="connsiteX230" fmla="*/ 307975 w 319088"/>
              <a:gd name="connsiteY230" fmla="*/ 119347 h 328613"/>
              <a:gd name="connsiteX231" fmla="*/ 307975 w 319088"/>
              <a:gd name="connsiteY231" fmla="*/ 118043 h 328613"/>
              <a:gd name="connsiteX232" fmla="*/ 307975 w 319088"/>
              <a:gd name="connsiteY232" fmla="*/ 90658 h 328613"/>
              <a:gd name="connsiteX233" fmla="*/ 306705 w 319088"/>
              <a:gd name="connsiteY233" fmla="*/ 89354 h 328613"/>
              <a:gd name="connsiteX234" fmla="*/ 290195 w 319088"/>
              <a:gd name="connsiteY234" fmla="*/ 84138 h 328613"/>
              <a:gd name="connsiteX235" fmla="*/ 288925 w 319088"/>
              <a:gd name="connsiteY235" fmla="*/ 84138 h 328613"/>
              <a:gd name="connsiteX236" fmla="*/ 260350 w 319088"/>
              <a:gd name="connsiteY236" fmla="*/ 77788 h 328613"/>
              <a:gd name="connsiteX237" fmla="*/ 260350 w 319088"/>
              <a:gd name="connsiteY237" fmla="*/ 79058 h 328613"/>
              <a:gd name="connsiteX238" fmla="*/ 260350 w 319088"/>
              <a:gd name="connsiteY238" fmla="*/ 109538 h 328613"/>
              <a:gd name="connsiteX239" fmla="*/ 261584 w 319088"/>
              <a:gd name="connsiteY239" fmla="*/ 110808 h 328613"/>
              <a:gd name="connsiteX240" fmla="*/ 280105 w 319088"/>
              <a:gd name="connsiteY240" fmla="*/ 115888 h 328613"/>
              <a:gd name="connsiteX241" fmla="*/ 281340 w 319088"/>
              <a:gd name="connsiteY241" fmla="*/ 114618 h 328613"/>
              <a:gd name="connsiteX242" fmla="*/ 282575 w 319088"/>
              <a:gd name="connsiteY242" fmla="*/ 113348 h 328613"/>
              <a:gd name="connsiteX243" fmla="*/ 282575 w 319088"/>
              <a:gd name="connsiteY243" fmla="*/ 85408 h 328613"/>
              <a:gd name="connsiteX244" fmla="*/ 281340 w 319088"/>
              <a:gd name="connsiteY244" fmla="*/ 82868 h 328613"/>
              <a:gd name="connsiteX245" fmla="*/ 262819 w 319088"/>
              <a:gd name="connsiteY245" fmla="*/ 77788 h 328613"/>
              <a:gd name="connsiteX246" fmla="*/ 260350 w 319088"/>
              <a:gd name="connsiteY246" fmla="*/ 77788 h 328613"/>
              <a:gd name="connsiteX247" fmla="*/ 29210 w 319088"/>
              <a:gd name="connsiteY247" fmla="*/ 63500 h 328613"/>
              <a:gd name="connsiteX248" fmla="*/ 12700 w 319088"/>
              <a:gd name="connsiteY248" fmla="*/ 73731 h 328613"/>
              <a:gd name="connsiteX249" fmla="*/ 12700 w 319088"/>
              <a:gd name="connsiteY249" fmla="*/ 75009 h 328613"/>
              <a:gd name="connsiteX250" fmla="*/ 12700 w 319088"/>
              <a:gd name="connsiteY250" fmla="*/ 106980 h 328613"/>
              <a:gd name="connsiteX251" fmla="*/ 12700 w 319088"/>
              <a:gd name="connsiteY251" fmla="*/ 108259 h 328613"/>
              <a:gd name="connsiteX252" fmla="*/ 13970 w 319088"/>
              <a:gd name="connsiteY252" fmla="*/ 109538 h 328613"/>
              <a:gd name="connsiteX253" fmla="*/ 15240 w 319088"/>
              <a:gd name="connsiteY253" fmla="*/ 108259 h 328613"/>
              <a:gd name="connsiteX254" fmla="*/ 31750 w 319088"/>
              <a:gd name="connsiteY254" fmla="*/ 101865 h 328613"/>
              <a:gd name="connsiteX255" fmla="*/ 31750 w 319088"/>
              <a:gd name="connsiteY255" fmla="*/ 99307 h 328613"/>
              <a:gd name="connsiteX256" fmla="*/ 31750 w 319088"/>
              <a:gd name="connsiteY256" fmla="*/ 66058 h 328613"/>
              <a:gd name="connsiteX257" fmla="*/ 31750 w 319088"/>
              <a:gd name="connsiteY257" fmla="*/ 63500 h 328613"/>
              <a:gd name="connsiteX258" fmla="*/ 29210 w 319088"/>
              <a:gd name="connsiteY258" fmla="*/ 63500 h 328613"/>
              <a:gd name="connsiteX259" fmla="*/ 156868 w 319088"/>
              <a:gd name="connsiteY259" fmla="*/ 47625 h 328613"/>
              <a:gd name="connsiteX260" fmla="*/ 155575 w 319088"/>
              <a:gd name="connsiteY260" fmla="*/ 48920 h 328613"/>
              <a:gd name="connsiteX261" fmla="*/ 155575 w 319088"/>
              <a:gd name="connsiteY261" fmla="*/ 89067 h 328613"/>
              <a:gd name="connsiteX262" fmla="*/ 156868 w 319088"/>
              <a:gd name="connsiteY262" fmla="*/ 90363 h 328613"/>
              <a:gd name="connsiteX263" fmla="*/ 187913 w 319088"/>
              <a:gd name="connsiteY263" fmla="*/ 96838 h 328613"/>
              <a:gd name="connsiteX264" fmla="*/ 189206 w 319088"/>
              <a:gd name="connsiteY264" fmla="*/ 96838 h 328613"/>
              <a:gd name="connsiteX265" fmla="*/ 190500 w 319088"/>
              <a:gd name="connsiteY265" fmla="*/ 96838 h 328613"/>
              <a:gd name="connsiteX266" fmla="*/ 190500 w 319088"/>
              <a:gd name="connsiteY266" fmla="*/ 95543 h 328613"/>
              <a:gd name="connsiteX267" fmla="*/ 190500 w 319088"/>
              <a:gd name="connsiteY267" fmla="*/ 57986 h 328613"/>
              <a:gd name="connsiteX268" fmla="*/ 189206 w 319088"/>
              <a:gd name="connsiteY268" fmla="*/ 56691 h 328613"/>
              <a:gd name="connsiteX269" fmla="*/ 158162 w 319088"/>
              <a:gd name="connsiteY269" fmla="*/ 47625 h 328613"/>
              <a:gd name="connsiteX270" fmla="*/ 156868 w 319088"/>
              <a:gd name="connsiteY270" fmla="*/ 47625 h 328613"/>
              <a:gd name="connsiteX271" fmla="*/ 73629 w 319088"/>
              <a:gd name="connsiteY271" fmla="*/ 34925 h 328613"/>
              <a:gd name="connsiteX272" fmla="*/ 49212 w 319088"/>
              <a:gd name="connsiteY272" fmla="*/ 50511 h 328613"/>
              <a:gd name="connsiteX273" fmla="*/ 49212 w 319088"/>
              <a:gd name="connsiteY273" fmla="*/ 51810 h 328613"/>
              <a:gd name="connsiteX274" fmla="*/ 49212 w 319088"/>
              <a:gd name="connsiteY274" fmla="*/ 90776 h 328613"/>
              <a:gd name="connsiteX275" fmla="*/ 49212 w 319088"/>
              <a:gd name="connsiteY275" fmla="*/ 92075 h 328613"/>
              <a:gd name="connsiteX276" fmla="*/ 50497 w 319088"/>
              <a:gd name="connsiteY276" fmla="*/ 92075 h 328613"/>
              <a:gd name="connsiteX277" fmla="*/ 51782 w 319088"/>
              <a:gd name="connsiteY277" fmla="*/ 92075 h 328613"/>
              <a:gd name="connsiteX278" fmla="*/ 76200 w 319088"/>
              <a:gd name="connsiteY278" fmla="*/ 81684 h 328613"/>
              <a:gd name="connsiteX279" fmla="*/ 76200 w 319088"/>
              <a:gd name="connsiteY279" fmla="*/ 79086 h 328613"/>
              <a:gd name="connsiteX280" fmla="*/ 76200 w 319088"/>
              <a:gd name="connsiteY280" fmla="*/ 36224 h 328613"/>
              <a:gd name="connsiteX281" fmla="*/ 76200 w 319088"/>
              <a:gd name="connsiteY281" fmla="*/ 34925 h 328613"/>
              <a:gd name="connsiteX282" fmla="*/ 73629 w 319088"/>
              <a:gd name="connsiteY282" fmla="*/ 34925 h 328613"/>
              <a:gd name="connsiteX283" fmla="*/ 100012 w 319088"/>
              <a:gd name="connsiteY283" fmla="*/ 30163 h 328613"/>
              <a:gd name="connsiteX284" fmla="*/ 100012 w 319088"/>
              <a:gd name="connsiteY284" fmla="*/ 32747 h 328613"/>
              <a:gd name="connsiteX285" fmla="*/ 100012 w 319088"/>
              <a:gd name="connsiteY285" fmla="*/ 76681 h 328613"/>
              <a:gd name="connsiteX286" fmla="*/ 101311 w 319088"/>
              <a:gd name="connsiteY286" fmla="*/ 77973 h 328613"/>
              <a:gd name="connsiteX287" fmla="*/ 140277 w 319088"/>
              <a:gd name="connsiteY287" fmla="*/ 85726 h 328613"/>
              <a:gd name="connsiteX288" fmla="*/ 141576 w 319088"/>
              <a:gd name="connsiteY288" fmla="*/ 85726 h 328613"/>
              <a:gd name="connsiteX289" fmla="*/ 142875 w 319088"/>
              <a:gd name="connsiteY289" fmla="*/ 84434 h 328613"/>
              <a:gd name="connsiteX290" fmla="*/ 142875 w 319088"/>
              <a:gd name="connsiteY290" fmla="*/ 43085 h 328613"/>
              <a:gd name="connsiteX291" fmla="*/ 141576 w 319088"/>
              <a:gd name="connsiteY291" fmla="*/ 41792 h 328613"/>
              <a:gd name="connsiteX292" fmla="*/ 102610 w 319088"/>
              <a:gd name="connsiteY292" fmla="*/ 30163 h 328613"/>
              <a:gd name="connsiteX293" fmla="*/ 100012 w 319088"/>
              <a:gd name="connsiteY293" fmla="*/ 30163 h 328613"/>
              <a:gd name="connsiteX294" fmla="*/ 87846 w 319088"/>
              <a:gd name="connsiteY294" fmla="*/ 0 h 328613"/>
              <a:gd name="connsiteX295" fmla="*/ 90430 w 319088"/>
              <a:gd name="connsiteY295" fmla="*/ 0 h 328613"/>
              <a:gd name="connsiteX296" fmla="*/ 204113 w 319088"/>
              <a:gd name="connsiteY296" fmla="*/ 37667 h 328613"/>
              <a:gd name="connsiteX297" fmla="*/ 207988 w 319088"/>
              <a:gd name="connsiteY297" fmla="*/ 42863 h 328613"/>
              <a:gd name="connsiteX298" fmla="*/ 207988 w 319088"/>
              <a:gd name="connsiteY298" fmla="*/ 70139 h 328613"/>
              <a:gd name="connsiteX299" fmla="*/ 248036 w 319088"/>
              <a:gd name="connsiteY299" fmla="*/ 54552 h 328613"/>
              <a:gd name="connsiteX300" fmla="*/ 250619 w 319088"/>
              <a:gd name="connsiteY300" fmla="*/ 53253 h 328613"/>
              <a:gd name="connsiteX301" fmla="*/ 251911 w 319088"/>
              <a:gd name="connsiteY301" fmla="*/ 53253 h 328613"/>
              <a:gd name="connsiteX302" fmla="*/ 315213 w 319088"/>
              <a:gd name="connsiteY302" fmla="*/ 74035 h 328613"/>
              <a:gd name="connsiteX303" fmla="*/ 319088 w 319088"/>
              <a:gd name="connsiteY303" fmla="*/ 80530 h 328613"/>
              <a:gd name="connsiteX304" fmla="*/ 319088 w 319088"/>
              <a:gd name="connsiteY304" fmla="*/ 266267 h 328613"/>
              <a:gd name="connsiteX305" fmla="*/ 315213 w 319088"/>
              <a:gd name="connsiteY305" fmla="*/ 271463 h 328613"/>
              <a:gd name="connsiteX306" fmla="*/ 251911 w 319088"/>
              <a:gd name="connsiteY306" fmla="*/ 287049 h 328613"/>
              <a:gd name="connsiteX307" fmla="*/ 204113 w 319088"/>
              <a:gd name="connsiteY307" fmla="*/ 300038 h 328613"/>
              <a:gd name="connsiteX308" fmla="*/ 89138 w 319088"/>
              <a:gd name="connsiteY308" fmla="*/ 328613 h 328613"/>
              <a:gd name="connsiteX309" fmla="*/ 87846 w 319088"/>
              <a:gd name="connsiteY309" fmla="*/ 328613 h 328613"/>
              <a:gd name="connsiteX310" fmla="*/ 85262 w 319088"/>
              <a:gd name="connsiteY310" fmla="*/ 328613 h 328613"/>
              <a:gd name="connsiteX311" fmla="*/ 2583 w 319088"/>
              <a:gd name="connsiteY311" fmla="*/ 281854 h 328613"/>
              <a:gd name="connsiteX312" fmla="*/ 0 w 319088"/>
              <a:gd name="connsiteY312" fmla="*/ 277957 h 328613"/>
              <a:gd name="connsiteX313" fmla="*/ 0 w 319088"/>
              <a:gd name="connsiteY313" fmla="*/ 64943 h 328613"/>
              <a:gd name="connsiteX314" fmla="*/ 1292 w 319088"/>
              <a:gd name="connsiteY314" fmla="*/ 61047 h 328613"/>
              <a:gd name="connsiteX315" fmla="*/ 85262 w 319088"/>
              <a:gd name="connsiteY315" fmla="*/ 1299 h 328613"/>
              <a:gd name="connsiteX316" fmla="*/ 87846 w 319088"/>
              <a:gd name="connsiteY31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Lst>
            <a:rect l="l" t="t" r="r" b="b"/>
            <a:pathLst>
              <a:path w="319088" h="328613">
                <a:moveTo>
                  <a:pt x="140277" y="225425"/>
                </a:moveTo>
                <a:cubicBezTo>
                  <a:pt x="140277" y="225425"/>
                  <a:pt x="140277" y="225425"/>
                  <a:pt x="101311" y="229351"/>
                </a:cubicBezTo>
                <a:cubicBezTo>
                  <a:pt x="100012" y="229351"/>
                  <a:pt x="100012" y="229351"/>
                  <a:pt x="100012" y="230660"/>
                </a:cubicBezTo>
                <a:cubicBezTo>
                  <a:pt x="100012" y="230660"/>
                  <a:pt x="100012" y="230660"/>
                  <a:pt x="100012" y="319646"/>
                </a:cubicBezTo>
                <a:cubicBezTo>
                  <a:pt x="100012" y="320954"/>
                  <a:pt x="100012" y="320954"/>
                  <a:pt x="100012" y="322263"/>
                </a:cubicBezTo>
                <a:cubicBezTo>
                  <a:pt x="101311" y="322263"/>
                  <a:pt x="101311" y="322263"/>
                  <a:pt x="101311" y="322263"/>
                </a:cubicBezTo>
                <a:cubicBezTo>
                  <a:pt x="101311" y="322263"/>
                  <a:pt x="101311" y="322263"/>
                  <a:pt x="102610" y="322263"/>
                </a:cubicBezTo>
                <a:cubicBezTo>
                  <a:pt x="102610" y="322263"/>
                  <a:pt x="102610" y="322263"/>
                  <a:pt x="140277" y="311794"/>
                </a:cubicBezTo>
                <a:cubicBezTo>
                  <a:pt x="141576" y="311794"/>
                  <a:pt x="142875" y="311794"/>
                  <a:pt x="142875" y="310485"/>
                </a:cubicBezTo>
                <a:lnTo>
                  <a:pt x="142875" y="228042"/>
                </a:lnTo>
                <a:cubicBezTo>
                  <a:pt x="142875" y="226734"/>
                  <a:pt x="141576" y="226734"/>
                  <a:pt x="141576" y="226734"/>
                </a:cubicBezTo>
                <a:cubicBezTo>
                  <a:pt x="141576" y="225425"/>
                  <a:pt x="140277" y="225425"/>
                  <a:pt x="140277" y="225425"/>
                </a:cubicBezTo>
                <a:close/>
                <a:moveTo>
                  <a:pt x="49212" y="223838"/>
                </a:moveTo>
                <a:cubicBezTo>
                  <a:pt x="49212" y="225108"/>
                  <a:pt x="49212" y="225108"/>
                  <a:pt x="49212" y="226378"/>
                </a:cubicBezTo>
                <a:cubicBezTo>
                  <a:pt x="49212" y="226378"/>
                  <a:pt x="49212" y="226378"/>
                  <a:pt x="49212" y="263208"/>
                </a:cubicBezTo>
                <a:cubicBezTo>
                  <a:pt x="49212" y="264478"/>
                  <a:pt x="49212" y="264478"/>
                  <a:pt x="50497" y="265748"/>
                </a:cubicBezTo>
                <a:cubicBezTo>
                  <a:pt x="50497" y="265748"/>
                  <a:pt x="50497" y="265748"/>
                  <a:pt x="74915" y="274638"/>
                </a:cubicBezTo>
                <a:cubicBezTo>
                  <a:pt x="74915" y="274638"/>
                  <a:pt x="76200" y="274638"/>
                  <a:pt x="76200" y="273368"/>
                </a:cubicBezTo>
                <a:cubicBezTo>
                  <a:pt x="76200" y="273368"/>
                  <a:pt x="76200" y="273368"/>
                  <a:pt x="76200" y="272098"/>
                </a:cubicBezTo>
                <a:lnTo>
                  <a:pt x="76200" y="230188"/>
                </a:lnTo>
                <a:cubicBezTo>
                  <a:pt x="76200" y="228918"/>
                  <a:pt x="76200" y="228918"/>
                  <a:pt x="74915" y="228918"/>
                </a:cubicBezTo>
                <a:cubicBezTo>
                  <a:pt x="74915" y="228918"/>
                  <a:pt x="74915" y="228918"/>
                  <a:pt x="50497" y="223838"/>
                </a:cubicBezTo>
                <a:cubicBezTo>
                  <a:pt x="50497" y="223838"/>
                  <a:pt x="50497" y="223838"/>
                  <a:pt x="49212" y="223838"/>
                </a:cubicBezTo>
                <a:close/>
                <a:moveTo>
                  <a:pt x="189206" y="222250"/>
                </a:moveTo>
                <a:cubicBezTo>
                  <a:pt x="189206" y="222250"/>
                  <a:pt x="189206" y="222250"/>
                  <a:pt x="156868" y="224848"/>
                </a:cubicBezTo>
                <a:cubicBezTo>
                  <a:pt x="156868" y="224848"/>
                  <a:pt x="155575" y="226147"/>
                  <a:pt x="155575" y="226147"/>
                </a:cubicBezTo>
                <a:cubicBezTo>
                  <a:pt x="155575" y="226147"/>
                  <a:pt x="155575" y="226147"/>
                  <a:pt x="155575" y="305377"/>
                </a:cubicBezTo>
                <a:cubicBezTo>
                  <a:pt x="155575" y="306676"/>
                  <a:pt x="155575" y="306676"/>
                  <a:pt x="156868" y="307975"/>
                </a:cubicBezTo>
                <a:cubicBezTo>
                  <a:pt x="156868" y="307975"/>
                  <a:pt x="156868" y="307975"/>
                  <a:pt x="158162" y="307975"/>
                </a:cubicBezTo>
                <a:cubicBezTo>
                  <a:pt x="158162" y="307975"/>
                  <a:pt x="158162" y="307975"/>
                  <a:pt x="189206" y="300182"/>
                </a:cubicBezTo>
                <a:cubicBezTo>
                  <a:pt x="190500" y="300182"/>
                  <a:pt x="190500" y="298883"/>
                  <a:pt x="190500" y="297584"/>
                </a:cubicBezTo>
                <a:lnTo>
                  <a:pt x="190500" y="223549"/>
                </a:lnTo>
                <a:cubicBezTo>
                  <a:pt x="190500" y="223549"/>
                  <a:pt x="190500" y="223549"/>
                  <a:pt x="190500" y="222250"/>
                </a:cubicBezTo>
                <a:cubicBezTo>
                  <a:pt x="189206" y="222250"/>
                  <a:pt x="189206" y="222250"/>
                  <a:pt x="189206" y="222250"/>
                </a:cubicBezTo>
                <a:close/>
                <a:moveTo>
                  <a:pt x="12700" y="217488"/>
                </a:moveTo>
                <a:cubicBezTo>
                  <a:pt x="12700" y="217488"/>
                  <a:pt x="12700" y="218778"/>
                  <a:pt x="12700" y="218778"/>
                </a:cubicBezTo>
                <a:cubicBezTo>
                  <a:pt x="12700" y="218778"/>
                  <a:pt x="12700" y="218778"/>
                  <a:pt x="12700" y="251024"/>
                </a:cubicBezTo>
                <a:cubicBezTo>
                  <a:pt x="12700" y="252314"/>
                  <a:pt x="12700" y="252314"/>
                  <a:pt x="13970" y="252314"/>
                </a:cubicBezTo>
                <a:cubicBezTo>
                  <a:pt x="13970" y="252314"/>
                  <a:pt x="13970" y="252314"/>
                  <a:pt x="29210" y="258763"/>
                </a:cubicBezTo>
                <a:cubicBezTo>
                  <a:pt x="30480" y="258763"/>
                  <a:pt x="30480" y="258763"/>
                  <a:pt x="30480" y="258763"/>
                </a:cubicBezTo>
                <a:cubicBezTo>
                  <a:pt x="30480" y="258763"/>
                  <a:pt x="31750" y="258763"/>
                  <a:pt x="31750" y="258763"/>
                </a:cubicBezTo>
                <a:cubicBezTo>
                  <a:pt x="31750" y="258763"/>
                  <a:pt x="31750" y="257473"/>
                  <a:pt x="31750" y="257473"/>
                </a:cubicBezTo>
                <a:lnTo>
                  <a:pt x="31750" y="222647"/>
                </a:lnTo>
                <a:cubicBezTo>
                  <a:pt x="31750" y="221358"/>
                  <a:pt x="31750" y="220068"/>
                  <a:pt x="30480" y="220068"/>
                </a:cubicBezTo>
                <a:cubicBezTo>
                  <a:pt x="30480" y="220068"/>
                  <a:pt x="30480" y="220068"/>
                  <a:pt x="13970" y="217488"/>
                </a:cubicBezTo>
                <a:cubicBezTo>
                  <a:pt x="13970" y="217488"/>
                  <a:pt x="13970" y="217488"/>
                  <a:pt x="12700" y="217488"/>
                </a:cubicBezTo>
                <a:close/>
                <a:moveTo>
                  <a:pt x="280105" y="214313"/>
                </a:moveTo>
                <a:cubicBezTo>
                  <a:pt x="280105" y="214313"/>
                  <a:pt x="280105" y="214313"/>
                  <a:pt x="261584" y="215595"/>
                </a:cubicBezTo>
                <a:cubicBezTo>
                  <a:pt x="260350" y="215595"/>
                  <a:pt x="260350" y="216877"/>
                  <a:pt x="260350" y="216877"/>
                </a:cubicBezTo>
                <a:cubicBezTo>
                  <a:pt x="260350" y="216877"/>
                  <a:pt x="260350" y="216877"/>
                  <a:pt x="260350" y="278424"/>
                </a:cubicBezTo>
                <a:cubicBezTo>
                  <a:pt x="260350" y="279706"/>
                  <a:pt x="260350" y="279706"/>
                  <a:pt x="260350" y="279706"/>
                </a:cubicBezTo>
                <a:cubicBezTo>
                  <a:pt x="261584" y="279706"/>
                  <a:pt x="261584" y="280988"/>
                  <a:pt x="261584" y="280988"/>
                </a:cubicBezTo>
                <a:cubicBezTo>
                  <a:pt x="261584" y="280988"/>
                  <a:pt x="261584" y="280988"/>
                  <a:pt x="262819" y="280988"/>
                </a:cubicBezTo>
                <a:cubicBezTo>
                  <a:pt x="262819" y="280988"/>
                  <a:pt x="262819" y="280988"/>
                  <a:pt x="280105" y="275859"/>
                </a:cubicBezTo>
                <a:cubicBezTo>
                  <a:pt x="281340" y="275859"/>
                  <a:pt x="282575" y="274577"/>
                  <a:pt x="282575" y="273295"/>
                </a:cubicBezTo>
                <a:lnTo>
                  <a:pt x="282575" y="215595"/>
                </a:lnTo>
                <a:cubicBezTo>
                  <a:pt x="282575" y="215595"/>
                  <a:pt x="281340" y="214313"/>
                  <a:pt x="281340" y="214313"/>
                </a:cubicBezTo>
                <a:cubicBezTo>
                  <a:pt x="281340" y="214313"/>
                  <a:pt x="280105" y="214313"/>
                  <a:pt x="280105" y="214313"/>
                </a:cubicBezTo>
                <a:close/>
                <a:moveTo>
                  <a:pt x="306983" y="211138"/>
                </a:moveTo>
                <a:cubicBezTo>
                  <a:pt x="306983" y="211138"/>
                  <a:pt x="306983" y="211138"/>
                  <a:pt x="290215" y="212428"/>
                </a:cubicBezTo>
                <a:cubicBezTo>
                  <a:pt x="288925" y="212428"/>
                  <a:pt x="288925" y="213718"/>
                  <a:pt x="288925" y="215008"/>
                </a:cubicBezTo>
                <a:cubicBezTo>
                  <a:pt x="288925" y="215008"/>
                  <a:pt x="288925" y="215008"/>
                  <a:pt x="288925" y="271761"/>
                </a:cubicBezTo>
                <a:cubicBezTo>
                  <a:pt x="288925" y="271761"/>
                  <a:pt x="288925" y="273051"/>
                  <a:pt x="288925" y="273051"/>
                </a:cubicBezTo>
                <a:cubicBezTo>
                  <a:pt x="288925" y="273051"/>
                  <a:pt x="290215" y="273051"/>
                  <a:pt x="290215" y="273051"/>
                </a:cubicBezTo>
                <a:cubicBezTo>
                  <a:pt x="290215" y="273051"/>
                  <a:pt x="290215" y="273051"/>
                  <a:pt x="308273" y="269181"/>
                </a:cubicBezTo>
                <a:cubicBezTo>
                  <a:pt x="308273" y="269181"/>
                  <a:pt x="309563" y="267892"/>
                  <a:pt x="309563" y="266602"/>
                </a:cubicBezTo>
                <a:cubicBezTo>
                  <a:pt x="309563" y="266602"/>
                  <a:pt x="309563" y="266602"/>
                  <a:pt x="308273" y="212428"/>
                </a:cubicBezTo>
                <a:cubicBezTo>
                  <a:pt x="308273" y="212428"/>
                  <a:pt x="308273" y="212428"/>
                  <a:pt x="308273" y="211138"/>
                </a:cubicBezTo>
                <a:cubicBezTo>
                  <a:pt x="306983" y="211138"/>
                  <a:pt x="306983" y="211138"/>
                  <a:pt x="306983" y="211138"/>
                </a:cubicBezTo>
                <a:close/>
                <a:moveTo>
                  <a:pt x="290195" y="169863"/>
                </a:moveTo>
                <a:cubicBezTo>
                  <a:pt x="290195" y="169863"/>
                  <a:pt x="288925" y="169863"/>
                  <a:pt x="288925" y="171196"/>
                </a:cubicBezTo>
                <a:cubicBezTo>
                  <a:pt x="288925" y="171196"/>
                  <a:pt x="288925" y="171196"/>
                  <a:pt x="288925" y="172530"/>
                </a:cubicBezTo>
                <a:lnTo>
                  <a:pt x="288925" y="201867"/>
                </a:lnTo>
                <a:cubicBezTo>
                  <a:pt x="288925" y="201867"/>
                  <a:pt x="288925" y="201867"/>
                  <a:pt x="288925" y="203201"/>
                </a:cubicBezTo>
                <a:cubicBezTo>
                  <a:pt x="288925" y="203201"/>
                  <a:pt x="290195" y="203201"/>
                  <a:pt x="290195" y="203201"/>
                </a:cubicBezTo>
                <a:cubicBezTo>
                  <a:pt x="290195" y="203201"/>
                  <a:pt x="290195" y="203201"/>
                  <a:pt x="306705" y="201867"/>
                </a:cubicBezTo>
                <a:cubicBezTo>
                  <a:pt x="307975" y="201867"/>
                  <a:pt x="307975" y="201867"/>
                  <a:pt x="307975" y="200534"/>
                </a:cubicBezTo>
                <a:cubicBezTo>
                  <a:pt x="307975" y="200534"/>
                  <a:pt x="307975" y="200534"/>
                  <a:pt x="307975" y="172530"/>
                </a:cubicBezTo>
                <a:cubicBezTo>
                  <a:pt x="307975" y="171196"/>
                  <a:pt x="307975" y="171196"/>
                  <a:pt x="306705" y="171196"/>
                </a:cubicBezTo>
                <a:cubicBezTo>
                  <a:pt x="306705" y="171196"/>
                  <a:pt x="306705" y="171196"/>
                  <a:pt x="290195" y="169863"/>
                </a:cubicBezTo>
                <a:close/>
                <a:moveTo>
                  <a:pt x="261584" y="168275"/>
                </a:moveTo>
                <a:cubicBezTo>
                  <a:pt x="261584" y="168275"/>
                  <a:pt x="260350" y="168275"/>
                  <a:pt x="260350" y="169568"/>
                </a:cubicBezTo>
                <a:cubicBezTo>
                  <a:pt x="260350" y="169568"/>
                  <a:pt x="260350" y="169568"/>
                  <a:pt x="260350" y="170862"/>
                </a:cubicBezTo>
                <a:cubicBezTo>
                  <a:pt x="260350" y="170862"/>
                  <a:pt x="260350" y="170862"/>
                  <a:pt x="260350" y="201906"/>
                </a:cubicBezTo>
                <a:cubicBezTo>
                  <a:pt x="260350" y="201906"/>
                  <a:pt x="260350" y="201906"/>
                  <a:pt x="260350" y="203200"/>
                </a:cubicBezTo>
                <a:cubicBezTo>
                  <a:pt x="260350" y="203200"/>
                  <a:pt x="261584" y="203200"/>
                  <a:pt x="261584" y="203200"/>
                </a:cubicBezTo>
                <a:cubicBezTo>
                  <a:pt x="261584" y="203200"/>
                  <a:pt x="261584" y="203200"/>
                  <a:pt x="280105" y="201906"/>
                </a:cubicBezTo>
                <a:cubicBezTo>
                  <a:pt x="281340" y="201906"/>
                  <a:pt x="282575" y="201906"/>
                  <a:pt x="282575" y="200613"/>
                </a:cubicBezTo>
                <a:lnTo>
                  <a:pt x="282575" y="170862"/>
                </a:lnTo>
                <a:cubicBezTo>
                  <a:pt x="282575" y="170862"/>
                  <a:pt x="281340" y="169568"/>
                  <a:pt x="280105" y="169568"/>
                </a:cubicBezTo>
                <a:cubicBezTo>
                  <a:pt x="280105" y="169568"/>
                  <a:pt x="280105" y="169568"/>
                  <a:pt x="261584" y="168275"/>
                </a:cubicBezTo>
                <a:close/>
                <a:moveTo>
                  <a:pt x="214024" y="168275"/>
                </a:moveTo>
                <a:cubicBezTo>
                  <a:pt x="214024" y="169567"/>
                  <a:pt x="212725" y="169567"/>
                  <a:pt x="212725" y="169567"/>
                </a:cubicBezTo>
                <a:cubicBezTo>
                  <a:pt x="212725" y="169567"/>
                  <a:pt x="212725" y="169567"/>
                  <a:pt x="212725" y="222546"/>
                </a:cubicBezTo>
                <a:cubicBezTo>
                  <a:pt x="212725" y="222546"/>
                  <a:pt x="214024" y="222546"/>
                  <a:pt x="214024" y="223838"/>
                </a:cubicBezTo>
                <a:cubicBezTo>
                  <a:pt x="214024" y="223838"/>
                  <a:pt x="214024" y="223838"/>
                  <a:pt x="215322" y="223838"/>
                </a:cubicBezTo>
                <a:cubicBezTo>
                  <a:pt x="215322" y="223838"/>
                  <a:pt x="215322" y="223838"/>
                  <a:pt x="240001" y="221254"/>
                </a:cubicBezTo>
                <a:cubicBezTo>
                  <a:pt x="240001" y="221254"/>
                  <a:pt x="241300" y="221254"/>
                  <a:pt x="241300" y="219962"/>
                </a:cubicBezTo>
                <a:lnTo>
                  <a:pt x="241300" y="170859"/>
                </a:lnTo>
                <a:cubicBezTo>
                  <a:pt x="241300" y="169567"/>
                  <a:pt x="240001" y="169567"/>
                  <a:pt x="240001" y="169567"/>
                </a:cubicBezTo>
                <a:cubicBezTo>
                  <a:pt x="240001" y="169567"/>
                  <a:pt x="240001" y="169567"/>
                  <a:pt x="215322" y="168275"/>
                </a:cubicBezTo>
                <a:cubicBezTo>
                  <a:pt x="214024" y="168275"/>
                  <a:pt x="214024" y="168275"/>
                  <a:pt x="214024" y="168275"/>
                </a:cubicBezTo>
                <a:close/>
                <a:moveTo>
                  <a:pt x="30480" y="168275"/>
                </a:moveTo>
                <a:cubicBezTo>
                  <a:pt x="30480" y="168275"/>
                  <a:pt x="30480" y="168275"/>
                  <a:pt x="13970" y="169545"/>
                </a:cubicBezTo>
                <a:cubicBezTo>
                  <a:pt x="12700" y="169545"/>
                  <a:pt x="12700" y="170815"/>
                  <a:pt x="12700" y="170815"/>
                </a:cubicBezTo>
                <a:cubicBezTo>
                  <a:pt x="12700" y="170815"/>
                  <a:pt x="12700" y="170815"/>
                  <a:pt x="12700" y="202565"/>
                </a:cubicBezTo>
                <a:cubicBezTo>
                  <a:pt x="12700" y="203835"/>
                  <a:pt x="12700" y="203835"/>
                  <a:pt x="13970" y="203835"/>
                </a:cubicBezTo>
                <a:cubicBezTo>
                  <a:pt x="13970" y="203835"/>
                  <a:pt x="13970" y="203835"/>
                  <a:pt x="30480" y="206375"/>
                </a:cubicBezTo>
                <a:cubicBezTo>
                  <a:pt x="30480" y="206375"/>
                  <a:pt x="31750" y="206375"/>
                  <a:pt x="31750" y="205105"/>
                </a:cubicBezTo>
                <a:cubicBezTo>
                  <a:pt x="31750" y="205105"/>
                  <a:pt x="31750" y="205105"/>
                  <a:pt x="31750" y="203835"/>
                </a:cubicBezTo>
                <a:lnTo>
                  <a:pt x="31750" y="169545"/>
                </a:lnTo>
                <a:cubicBezTo>
                  <a:pt x="31750" y="169545"/>
                  <a:pt x="31750" y="169545"/>
                  <a:pt x="31750" y="168275"/>
                </a:cubicBezTo>
                <a:cubicBezTo>
                  <a:pt x="31750" y="168275"/>
                  <a:pt x="30480" y="168275"/>
                  <a:pt x="30480" y="168275"/>
                </a:cubicBezTo>
                <a:close/>
                <a:moveTo>
                  <a:pt x="158162" y="165100"/>
                </a:moveTo>
                <a:cubicBezTo>
                  <a:pt x="156868" y="165100"/>
                  <a:pt x="156868" y="165100"/>
                  <a:pt x="156868" y="166407"/>
                </a:cubicBezTo>
                <a:cubicBezTo>
                  <a:pt x="155575" y="166407"/>
                  <a:pt x="155575" y="166407"/>
                  <a:pt x="155575" y="167715"/>
                </a:cubicBezTo>
                <a:cubicBezTo>
                  <a:pt x="155575" y="167715"/>
                  <a:pt x="155575" y="167715"/>
                  <a:pt x="155575" y="206935"/>
                </a:cubicBezTo>
                <a:cubicBezTo>
                  <a:pt x="155575" y="208243"/>
                  <a:pt x="155575" y="208243"/>
                  <a:pt x="156868" y="208243"/>
                </a:cubicBezTo>
                <a:cubicBezTo>
                  <a:pt x="156868" y="208243"/>
                  <a:pt x="156868" y="209550"/>
                  <a:pt x="158162" y="209550"/>
                </a:cubicBezTo>
                <a:cubicBezTo>
                  <a:pt x="158162" y="209550"/>
                  <a:pt x="158162" y="209550"/>
                  <a:pt x="189206" y="208243"/>
                </a:cubicBezTo>
                <a:cubicBezTo>
                  <a:pt x="190500" y="208243"/>
                  <a:pt x="190500" y="206935"/>
                  <a:pt x="190500" y="205628"/>
                </a:cubicBezTo>
                <a:lnTo>
                  <a:pt x="190500" y="169022"/>
                </a:lnTo>
                <a:cubicBezTo>
                  <a:pt x="190500" y="167715"/>
                  <a:pt x="189206" y="166407"/>
                  <a:pt x="189206" y="166407"/>
                </a:cubicBezTo>
                <a:cubicBezTo>
                  <a:pt x="189206" y="166407"/>
                  <a:pt x="189206" y="166407"/>
                  <a:pt x="158162" y="165100"/>
                </a:cubicBezTo>
                <a:close/>
                <a:moveTo>
                  <a:pt x="100012" y="163513"/>
                </a:moveTo>
                <a:cubicBezTo>
                  <a:pt x="100012" y="163513"/>
                  <a:pt x="100012" y="164800"/>
                  <a:pt x="100012" y="164800"/>
                </a:cubicBezTo>
                <a:cubicBezTo>
                  <a:pt x="100012" y="164800"/>
                  <a:pt x="100012" y="164800"/>
                  <a:pt x="100012" y="208564"/>
                </a:cubicBezTo>
                <a:cubicBezTo>
                  <a:pt x="100012" y="209851"/>
                  <a:pt x="100012" y="209851"/>
                  <a:pt x="100012" y="209851"/>
                </a:cubicBezTo>
                <a:cubicBezTo>
                  <a:pt x="100012" y="209851"/>
                  <a:pt x="101311" y="211138"/>
                  <a:pt x="101311" y="211138"/>
                </a:cubicBezTo>
                <a:cubicBezTo>
                  <a:pt x="101311" y="211138"/>
                  <a:pt x="101311" y="211138"/>
                  <a:pt x="140277" y="208564"/>
                </a:cubicBezTo>
                <a:cubicBezTo>
                  <a:pt x="141576" y="208564"/>
                  <a:pt x="142875" y="208564"/>
                  <a:pt x="142875" y="207276"/>
                </a:cubicBezTo>
                <a:lnTo>
                  <a:pt x="142875" y="166087"/>
                </a:lnTo>
                <a:cubicBezTo>
                  <a:pt x="142875" y="164800"/>
                  <a:pt x="141576" y="164800"/>
                  <a:pt x="140277" y="164800"/>
                </a:cubicBezTo>
                <a:cubicBezTo>
                  <a:pt x="140277" y="164800"/>
                  <a:pt x="140277" y="164800"/>
                  <a:pt x="101311" y="163513"/>
                </a:cubicBezTo>
                <a:cubicBezTo>
                  <a:pt x="101311" y="163513"/>
                  <a:pt x="100012" y="163513"/>
                  <a:pt x="100012" y="163513"/>
                </a:cubicBezTo>
                <a:close/>
                <a:moveTo>
                  <a:pt x="74915" y="163513"/>
                </a:moveTo>
                <a:cubicBezTo>
                  <a:pt x="74915" y="163513"/>
                  <a:pt x="74915" y="163513"/>
                  <a:pt x="50497" y="166159"/>
                </a:cubicBezTo>
                <a:cubicBezTo>
                  <a:pt x="49212" y="166159"/>
                  <a:pt x="49212" y="166159"/>
                  <a:pt x="49212" y="167482"/>
                </a:cubicBezTo>
                <a:cubicBezTo>
                  <a:pt x="49212" y="167482"/>
                  <a:pt x="49212" y="167482"/>
                  <a:pt x="49212" y="207169"/>
                </a:cubicBezTo>
                <a:cubicBezTo>
                  <a:pt x="49212" y="207169"/>
                  <a:pt x="49212" y="208492"/>
                  <a:pt x="50497" y="208492"/>
                </a:cubicBezTo>
                <a:cubicBezTo>
                  <a:pt x="50497" y="208492"/>
                  <a:pt x="50497" y="208492"/>
                  <a:pt x="74915" y="211138"/>
                </a:cubicBezTo>
                <a:cubicBezTo>
                  <a:pt x="74915" y="211138"/>
                  <a:pt x="76200" y="211138"/>
                  <a:pt x="76200" y="211138"/>
                </a:cubicBezTo>
                <a:cubicBezTo>
                  <a:pt x="76200" y="209815"/>
                  <a:pt x="76200" y="209815"/>
                  <a:pt x="76200" y="209815"/>
                </a:cubicBezTo>
                <a:lnTo>
                  <a:pt x="76200" y="164836"/>
                </a:lnTo>
                <a:cubicBezTo>
                  <a:pt x="76200" y="164836"/>
                  <a:pt x="76200" y="164836"/>
                  <a:pt x="76200" y="163513"/>
                </a:cubicBezTo>
                <a:cubicBezTo>
                  <a:pt x="76200" y="163513"/>
                  <a:pt x="74915" y="163513"/>
                  <a:pt x="74915" y="163513"/>
                </a:cubicBezTo>
                <a:close/>
                <a:moveTo>
                  <a:pt x="288925" y="127000"/>
                </a:moveTo>
                <a:cubicBezTo>
                  <a:pt x="288925" y="128343"/>
                  <a:pt x="288925" y="128343"/>
                  <a:pt x="288925" y="129687"/>
                </a:cubicBezTo>
                <a:lnTo>
                  <a:pt x="288925" y="159238"/>
                </a:lnTo>
                <a:cubicBezTo>
                  <a:pt x="288925" y="159238"/>
                  <a:pt x="288925" y="160582"/>
                  <a:pt x="290195" y="160582"/>
                </a:cubicBezTo>
                <a:cubicBezTo>
                  <a:pt x="290195" y="160582"/>
                  <a:pt x="290195" y="160582"/>
                  <a:pt x="306705" y="161925"/>
                </a:cubicBezTo>
                <a:cubicBezTo>
                  <a:pt x="306705" y="161925"/>
                  <a:pt x="307975" y="161925"/>
                  <a:pt x="307975" y="161925"/>
                </a:cubicBezTo>
                <a:cubicBezTo>
                  <a:pt x="307975" y="160582"/>
                  <a:pt x="307975" y="160582"/>
                  <a:pt x="307975" y="160582"/>
                </a:cubicBezTo>
                <a:cubicBezTo>
                  <a:pt x="307975" y="160582"/>
                  <a:pt x="307975" y="160582"/>
                  <a:pt x="307975" y="132373"/>
                </a:cubicBezTo>
                <a:cubicBezTo>
                  <a:pt x="307975" y="131030"/>
                  <a:pt x="307975" y="129687"/>
                  <a:pt x="306705" y="129687"/>
                </a:cubicBezTo>
                <a:cubicBezTo>
                  <a:pt x="306705" y="129687"/>
                  <a:pt x="306705" y="129687"/>
                  <a:pt x="290195" y="127000"/>
                </a:cubicBezTo>
                <a:cubicBezTo>
                  <a:pt x="290195" y="127000"/>
                  <a:pt x="288925" y="127000"/>
                  <a:pt x="288925" y="127000"/>
                </a:cubicBezTo>
                <a:close/>
                <a:moveTo>
                  <a:pt x="260350" y="123542"/>
                </a:moveTo>
                <a:cubicBezTo>
                  <a:pt x="260350" y="123542"/>
                  <a:pt x="260350" y="124846"/>
                  <a:pt x="260350" y="124846"/>
                </a:cubicBezTo>
                <a:cubicBezTo>
                  <a:pt x="260350" y="124846"/>
                  <a:pt x="260350" y="124846"/>
                  <a:pt x="260350" y="156143"/>
                </a:cubicBezTo>
                <a:cubicBezTo>
                  <a:pt x="260350" y="157447"/>
                  <a:pt x="260350" y="157447"/>
                  <a:pt x="261584" y="157447"/>
                </a:cubicBezTo>
                <a:cubicBezTo>
                  <a:pt x="261584" y="157447"/>
                  <a:pt x="261584" y="157447"/>
                  <a:pt x="280105" y="158751"/>
                </a:cubicBezTo>
                <a:cubicBezTo>
                  <a:pt x="280105" y="158751"/>
                  <a:pt x="281340" y="158751"/>
                  <a:pt x="281340" y="158751"/>
                </a:cubicBezTo>
                <a:cubicBezTo>
                  <a:pt x="281340" y="158751"/>
                  <a:pt x="282575" y="157447"/>
                  <a:pt x="282575" y="157447"/>
                </a:cubicBezTo>
                <a:lnTo>
                  <a:pt x="282575" y="127454"/>
                </a:lnTo>
                <a:cubicBezTo>
                  <a:pt x="282575" y="127454"/>
                  <a:pt x="281340" y="126150"/>
                  <a:pt x="280105" y="126150"/>
                </a:cubicBezTo>
                <a:cubicBezTo>
                  <a:pt x="280105" y="126150"/>
                  <a:pt x="280105" y="126150"/>
                  <a:pt x="261584" y="123542"/>
                </a:cubicBezTo>
                <a:cubicBezTo>
                  <a:pt x="261584" y="122238"/>
                  <a:pt x="261584" y="123542"/>
                  <a:pt x="260350" y="123542"/>
                </a:cubicBezTo>
                <a:close/>
                <a:moveTo>
                  <a:pt x="29210" y="115590"/>
                </a:moveTo>
                <a:cubicBezTo>
                  <a:pt x="29210" y="115590"/>
                  <a:pt x="29210" y="115590"/>
                  <a:pt x="13970" y="120749"/>
                </a:cubicBezTo>
                <a:cubicBezTo>
                  <a:pt x="12700" y="120749"/>
                  <a:pt x="12700" y="122039"/>
                  <a:pt x="12700" y="122039"/>
                </a:cubicBezTo>
                <a:cubicBezTo>
                  <a:pt x="12700" y="122039"/>
                  <a:pt x="12700" y="122039"/>
                  <a:pt x="12700" y="154285"/>
                </a:cubicBezTo>
                <a:cubicBezTo>
                  <a:pt x="12700" y="154285"/>
                  <a:pt x="12700" y="155575"/>
                  <a:pt x="12700" y="155575"/>
                </a:cubicBezTo>
                <a:cubicBezTo>
                  <a:pt x="13970" y="155575"/>
                  <a:pt x="13970" y="155575"/>
                  <a:pt x="13970" y="155575"/>
                </a:cubicBezTo>
                <a:cubicBezTo>
                  <a:pt x="13970" y="155575"/>
                  <a:pt x="13970" y="155575"/>
                  <a:pt x="30480" y="152995"/>
                </a:cubicBezTo>
                <a:cubicBezTo>
                  <a:pt x="31750" y="152995"/>
                  <a:pt x="31750" y="152995"/>
                  <a:pt x="31750" y="151705"/>
                </a:cubicBezTo>
                <a:lnTo>
                  <a:pt x="31750" y="116880"/>
                </a:lnTo>
                <a:cubicBezTo>
                  <a:pt x="31750" y="115590"/>
                  <a:pt x="31750" y="115590"/>
                  <a:pt x="31750" y="115590"/>
                </a:cubicBezTo>
                <a:cubicBezTo>
                  <a:pt x="30480" y="114300"/>
                  <a:pt x="30480" y="114300"/>
                  <a:pt x="29210" y="115590"/>
                </a:cubicBezTo>
                <a:close/>
                <a:moveTo>
                  <a:pt x="158162" y="104775"/>
                </a:moveTo>
                <a:cubicBezTo>
                  <a:pt x="156868" y="104775"/>
                  <a:pt x="156868" y="104775"/>
                  <a:pt x="156868" y="106098"/>
                </a:cubicBezTo>
                <a:cubicBezTo>
                  <a:pt x="155575" y="106098"/>
                  <a:pt x="155575" y="106098"/>
                  <a:pt x="155575" y="107421"/>
                </a:cubicBezTo>
                <a:cubicBezTo>
                  <a:pt x="155575" y="107421"/>
                  <a:pt x="155575" y="107421"/>
                  <a:pt x="155575" y="147108"/>
                </a:cubicBezTo>
                <a:cubicBezTo>
                  <a:pt x="155575" y="148431"/>
                  <a:pt x="156868" y="149754"/>
                  <a:pt x="156868" y="149754"/>
                </a:cubicBezTo>
                <a:cubicBezTo>
                  <a:pt x="156868" y="149754"/>
                  <a:pt x="156868" y="149754"/>
                  <a:pt x="189206" y="152400"/>
                </a:cubicBezTo>
                <a:cubicBezTo>
                  <a:pt x="189206" y="152400"/>
                  <a:pt x="189206" y="152400"/>
                  <a:pt x="190500" y="151077"/>
                </a:cubicBezTo>
                <a:cubicBezTo>
                  <a:pt x="190500" y="151077"/>
                  <a:pt x="190500" y="151077"/>
                  <a:pt x="190500" y="149754"/>
                </a:cubicBezTo>
                <a:lnTo>
                  <a:pt x="190500" y="112712"/>
                </a:lnTo>
                <a:cubicBezTo>
                  <a:pt x="190500" y="111390"/>
                  <a:pt x="190500" y="110067"/>
                  <a:pt x="189206" y="110067"/>
                </a:cubicBezTo>
                <a:cubicBezTo>
                  <a:pt x="189206" y="110067"/>
                  <a:pt x="189206" y="110067"/>
                  <a:pt x="158162" y="104775"/>
                </a:cubicBezTo>
                <a:close/>
                <a:moveTo>
                  <a:pt x="74915" y="99735"/>
                </a:moveTo>
                <a:cubicBezTo>
                  <a:pt x="74915" y="99735"/>
                  <a:pt x="74915" y="99735"/>
                  <a:pt x="50497" y="107593"/>
                </a:cubicBezTo>
                <a:cubicBezTo>
                  <a:pt x="49212" y="107593"/>
                  <a:pt x="49212" y="108903"/>
                  <a:pt x="49212" y="110212"/>
                </a:cubicBezTo>
                <a:cubicBezTo>
                  <a:pt x="49212" y="110212"/>
                  <a:pt x="49212" y="110212"/>
                  <a:pt x="49212" y="148194"/>
                </a:cubicBezTo>
                <a:cubicBezTo>
                  <a:pt x="49212" y="149503"/>
                  <a:pt x="49212" y="149503"/>
                  <a:pt x="49212" y="149503"/>
                </a:cubicBezTo>
                <a:cubicBezTo>
                  <a:pt x="50497" y="150813"/>
                  <a:pt x="50497" y="150813"/>
                  <a:pt x="50497" y="150813"/>
                </a:cubicBezTo>
                <a:cubicBezTo>
                  <a:pt x="50497" y="150813"/>
                  <a:pt x="50497" y="150813"/>
                  <a:pt x="74915" y="145574"/>
                </a:cubicBezTo>
                <a:cubicBezTo>
                  <a:pt x="76200" y="145574"/>
                  <a:pt x="76200" y="145574"/>
                  <a:pt x="76200" y="144264"/>
                </a:cubicBezTo>
                <a:cubicBezTo>
                  <a:pt x="76200" y="144264"/>
                  <a:pt x="76200" y="144264"/>
                  <a:pt x="76200" y="101044"/>
                </a:cubicBezTo>
                <a:cubicBezTo>
                  <a:pt x="76200" y="99735"/>
                  <a:pt x="76200" y="99735"/>
                  <a:pt x="76200" y="99735"/>
                </a:cubicBezTo>
                <a:cubicBezTo>
                  <a:pt x="74915" y="98425"/>
                  <a:pt x="74915" y="98425"/>
                  <a:pt x="74915" y="99735"/>
                </a:cubicBezTo>
                <a:close/>
                <a:moveTo>
                  <a:pt x="215322" y="98425"/>
                </a:moveTo>
                <a:cubicBezTo>
                  <a:pt x="215322" y="98425"/>
                  <a:pt x="214024" y="98425"/>
                  <a:pt x="214024" y="99695"/>
                </a:cubicBezTo>
                <a:cubicBezTo>
                  <a:pt x="214024" y="99695"/>
                  <a:pt x="212725" y="99695"/>
                  <a:pt x="212725" y="100965"/>
                </a:cubicBezTo>
                <a:cubicBezTo>
                  <a:pt x="212725" y="100965"/>
                  <a:pt x="212725" y="100965"/>
                  <a:pt x="212725" y="151765"/>
                </a:cubicBezTo>
                <a:cubicBezTo>
                  <a:pt x="212725" y="153035"/>
                  <a:pt x="214024" y="153035"/>
                  <a:pt x="215322" y="153035"/>
                </a:cubicBezTo>
                <a:cubicBezTo>
                  <a:pt x="215322" y="153035"/>
                  <a:pt x="215322" y="153035"/>
                  <a:pt x="238702" y="155575"/>
                </a:cubicBezTo>
                <a:cubicBezTo>
                  <a:pt x="238702" y="155575"/>
                  <a:pt x="238702" y="155575"/>
                  <a:pt x="240001" y="155575"/>
                </a:cubicBezTo>
                <a:cubicBezTo>
                  <a:pt x="240001" y="155575"/>
                  <a:pt x="240001" y="155575"/>
                  <a:pt x="241300" y="155575"/>
                </a:cubicBezTo>
                <a:cubicBezTo>
                  <a:pt x="241300" y="154305"/>
                  <a:pt x="241300" y="154305"/>
                  <a:pt x="241300" y="153035"/>
                </a:cubicBezTo>
                <a:lnTo>
                  <a:pt x="241300" y="106045"/>
                </a:lnTo>
                <a:cubicBezTo>
                  <a:pt x="241300" y="104775"/>
                  <a:pt x="241300" y="103505"/>
                  <a:pt x="240001" y="103505"/>
                </a:cubicBezTo>
                <a:cubicBezTo>
                  <a:pt x="240001" y="103505"/>
                  <a:pt x="240001" y="103505"/>
                  <a:pt x="215322" y="98425"/>
                </a:cubicBezTo>
                <a:close/>
                <a:moveTo>
                  <a:pt x="101311" y="96838"/>
                </a:moveTo>
                <a:cubicBezTo>
                  <a:pt x="101311" y="96838"/>
                  <a:pt x="101311" y="96838"/>
                  <a:pt x="100012" y="98108"/>
                </a:cubicBezTo>
                <a:cubicBezTo>
                  <a:pt x="100012" y="98108"/>
                  <a:pt x="100012" y="98108"/>
                  <a:pt x="100012" y="99378"/>
                </a:cubicBezTo>
                <a:cubicBezTo>
                  <a:pt x="100012" y="99378"/>
                  <a:pt x="100012" y="99378"/>
                  <a:pt x="100012" y="142558"/>
                </a:cubicBezTo>
                <a:cubicBezTo>
                  <a:pt x="100012" y="143828"/>
                  <a:pt x="100012" y="143828"/>
                  <a:pt x="101311" y="143828"/>
                </a:cubicBezTo>
                <a:cubicBezTo>
                  <a:pt x="101311" y="143828"/>
                  <a:pt x="101311" y="143828"/>
                  <a:pt x="140277" y="147638"/>
                </a:cubicBezTo>
                <a:cubicBezTo>
                  <a:pt x="141576" y="147638"/>
                  <a:pt x="141576" y="147638"/>
                  <a:pt x="141576" y="146368"/>
                </a:cubicBezTo>
                <a:cubicBezTo>
                  <a:pt x="141576" y="146368"/>
                  <a:pt x="142875" y="146368"/>
                  <a:pt x="142875" y="145098"/>
                </a:cubicBezTo>
                <a:lnTo>
                  <a:pt x="142875" y="105728"/>
                </a:lnTo>
                <a:cubicBezTo>
                  <a:pt x="142875" y="104458"/>
                  <a:pt x="141576" y="103188"/>
                  <a:pt x="140277" y="103188"/>
                </a:cubicBezTo>
                <a:cubicBezTo>
                  <a:pt x="140277" y="103188"/>
                  <a:pt x="140277" y="103188"/>
                  <a:pt x="101311" y="96838"/>
                </a:cubicBezTo>
                <a:close/>
                <a:moveTo>
                  <a:pt x="288925" y="84138"/>
                </a:moveTo>
                <a:cubicBezTo>
                  <a:pt x="288925" y="85442"/>
                  <a:pt x="288925" y="85442"/>
                  <a:pt x="288925" y="85442"/>
                </a:cubicBezTo>
                <a:lnTo>
                  <a:pt x="288925" y="115435"/>
                </a:lnTo>
                <a:cubicBezTo>
                  <a:pt x="288925" y="115435"/>
                  <a:pt x="288925" y="116739"/>
                  <a:pt x="290195" y="116739"/>
                </a:cubicBezTo>
                <a:cubicBezTo>
                  <a:pt x="290195" y="116739"/>
                  <a:pt x="290195" y="116739"/>
                  <a:pt x="305435" y="120651"/>
                </a:cubicBezTo>
                <a:cubicBezTo>
                  <a:pt x="306705" y="120651"/>
                  <a:pt x="306705" y="120651"/>
                  <a:pt x="306705" y="120651"/>
                </a:cubicBezTo>
                <a:cubicBezTo>
                  <a:pt x="306705" y="120651"/>
                  <a:pt x="306705" y="119347"/>
                  <a:pt x="307975" y="119347"/>
                </a:cubicBezTo>
                <a:cubicBezTo>
                  <a:pt x="307975" y="119347"/>
                  <a:pt x="307975" y="119347"/>
                  <a:pt x="307975" y="118043"/>
                </a:cubicBezTo>
                <a:cubicBezTo>
                  <a:pt x="307975" y="118043"/>
                  <a:pt x="307975" y="118043"/>
                  <a:pt x="307975" y="90658"/>
                </a:cubicBezTo>
                <a:cubicBezTo>
                  <a:pt x="307975" y="90658"/>
                  <a:pt x="307975" y="89354"/>
                  <a:pt x="306705" y="89354"/>
                </a:cubicBezTo>
                <a:cubicBezTo>
                  <a:pt x="306705" y="89354"/>
                  <a:pt x="306705" y="89354"/>
                  <a:pt x="290195" y="84138"/>
                </a:cubicBezTo>
                <a:cubicBezTo>
                  <a:pt x="290195" y="84138"/>
                  <a:pt x="288925" y="84138"/>
                  <a:pt x="288925" y="84138"/>
                </a:cubicBezTo>
                <a:close/>
                <a:moveTo>
                  <a:pt x="260350" y="77788"/>
                </a:moveTo>
                <a:cubicBezTo>
                  <a:pt x="260350" y="77788"/>
                  <a:pt x="260350" y="79058"/>
                  <a:pt x="260350" y="79058"/>
                </a:cubicBezTo>
                <a:cubicBezTo>
                  <a:pt x="260350" y="79058"/>
                  <a:pt x="260350" y="79058"/>
                  <a:pt x="260350" y="109538"/>
                </a:cubicBezTo>
                <a:cubicBezTo>
                  <a:pt x="260350" y="110808"/>
                  <a:pt x="260350" y="110808"/>
                  <a:pt x="261584" y="110808"/>
                </a:cubicBezTo>
                <a:cubicBezTo>
                  <a:pt x="261584" y="110808"/>
                  <a:pt x="261584" y="110808"/>
                  <a:pt x="280105" y="115888"/>
                </a:cubicBezTo>
                <a:cubicBezTo>
                  <a:pt x="280105" y="115888"/>
                  <a:pt x="281340" y="114618"/>
                  <a:pt x="281340" y="114618"/>
                </a:cubicBezTo>
                <a:cubicBezTo>
                  <a:pt x="281340" y="114618"/>
                  <a:pt x="282575" y="114618"/>
                  <a:pt x="282575" y="113348"/>
                </a:cubicBezTo>
                <a:cubicBezTo>
                  <a:pt x="282575" y="113348"/>
                  <a:pt x="282575" y="113348"/>
                  <a:pt x="282575" y="85408"/>
                </a:cubicBezTo>
                <a:cubicBezTo>
                  <a:pt x="282575" y="84138"/>
                  <a:pt x="281340" y="82868"/>
                  <a:pt x="281340" y="82868"/>
                </a:cubicBezTo>
                <a:cubicBezTo>
                  <a:pt x="281340" y="82868"/>
                  <a:pt x="281340" y="82868"/>
                  <a:pt x="262819" y="77788"/>
                </a:cubicBezTo>
                <a:cubicBezTo>
                  <a:pt x="261584" y="77788"/>
                  <a:pt x="261584" y="77788"/>
                  <a:pt x="260350" y="77788"/>
                </a:cubicBezTo>
                <a:close/>
                <a:moveTo>
                  <a:pt x="29210" y="63500"/>
                </a:moveTo>
                <a:cubicBezTo>
                  <a:pt x="29210" y="63500"/>
                  <a:pt x="29210" y="63500"/>
                  <a:pt x="12700" y="73731"/>
                </a:cubicBezTo>
                <a:cubicBezTo>
                  <a:pt x="12700" y="73731"/>
                  <a:pt x="12700" y="75009"/>
                  <a:pt x="12700" y="75009"/>
                </a:cubicBezTo>
                <a:cubicBezTo>
                  <a:pt x="12700" y="75009"/>
                  <a:pt x="12700" y="75009"/>
                  <a:pt x="12700" y="106980"/>
                </a:cubicBezTo>
                <a:cubicBezTo>
                  <a:pt x="12700" y="108259"/>
                  <a:pt x="12700" y="108259"/>
                  <a:pt x="12700" y="108259"/>
                </a:cubicBezTo>
                <a:cubicBezTo>
                  <a:pt x="13970" y="108259"/>
                  <a:pt x="13970" y="109538"/>
                  <a:pt x="13970" y="109538"/>
                </a:cubicBezTo>
                <a:cubicBezTo>
                  <a:pt x="13970" y="109538"/>
                  <a:pt x="15240" y="108259"/>
                  <a:pt x="15240" y="108259"/>
                </a:cubicBezTo>
                <a:cubicBezTo>
                  <a:pt x="15240" y="108259"/>
                  <a:pt x="15240" y="108259"/>
                  <a:pt x="31750" y="101865"/>
                </a:cubicBezTo>
                <a:cubicBezTo>
                  <a:pt x="31750" y="101865"/>
                  <a:pt x="31750" y="100586"/>
                  <a:pt x="31750" y="99307"/>
                </a:cubicBezTo>
                <a:lnTo>
                  <a:pt x="31750" y="66058"/>
                </a:lnTo>
                <a:cubicBezTo>
                  <a:pt x="31750" y="64779"/>
                  <a:pt x="31750" y="64779"/>
                  <a:pt x="31750" y="63500"/>
                </a:cubicBezTo>
                <a:cubicBezTo>
                  <a:pt x="30480" y="63500"/>
                  <a:pt x="30480" y="63500"/>
                  <a:pt x="29210" y="63500"/>
                </a:cubicBezTo>
                <a:close/>
                <a:moveTo>
                  <a:pt x="156868" y="47625"/>
                </a:moveTo>
                <a:cubicBezTo>
                  <a:pt x="155575" y="47625"/>
                  <a:pt x="155575" y="48920"/>
                  <a:pt x="155575" y="48920"/>
                </a:cubicBezTo>
                <a:cubicBezTo>
                  <a:pt x="155575" y="48920"/>
                  <a:pt x="155575" y="48920"/>
                  <a:pt x="155575" y="89067"/>
                </a:cubicBezTo>
                <a:cubicBezTo>
                  <a:pt x="155575" y="89067"/>
                  <a:pt x="156868" y="90363"/>
                  <a:pt x="156868" y="90363"/>
                </a:cubicBezTo>
                <a:cubicBezTo>
                  <a:pt x="156868" y="90363"/>
                  <a:pt x="156868" y="90363"/>
                  <a:pt x="187913" y="96838"/>
                </a:cubicBezTo>
                <a:cubicBezTo>
                  <a:pt x="187913" y="96838"/>
                  <a:pt x="189206" y="96838"/>
                  <a:pt x="189206" y="96838"/>
                </a:cubicBezTo>
                <a:cubicBezTo>
                  <a:pt x="189206" y="96838"/>
                  <a:pt x="189206" y="96838"/>
                  <a:pt x="190500" y="96838"/>
                </a:cubicBezTo>
                <a:cubicBezTo>
                  <a:pt x="190500" y="95543"/>
                  <a:pt x="190500" y="95543"/>
                  <a:pt x="190500" y="95543"/>
                </a:cubicBezTo>
                <a:cubicBezTo>
                  <a:pt x="190500" y="95543"/>
                  <a:pt x="190500" y="95543"/>
                  <a:pt x="190500" y="57986"/>
                </a:cubicBezTo>
                <a:cubicBezTo>
                  <a:pt x="190500" y="56691"/>
                  <a:pt x="190500" y="56691"/>
                  <a:pt x="189206" y="56691"/>
                </a:cubicBezTo>
                <a:cubicBezTo>
                  <a:pt x="189206" y="56691"/>
                  <a:pt x="189206" y="56691"/>
                  <a:pt x="158162" y="47625"/>
                </a:cubicBezTo>
                <a:cubicBezTo>
                  <a:pt x="156868" y="47625"/>
                  <a:pt x="156868" y="47625"/>
                  <a:pt x="156868" y="47625"/>
                </a:cubicBezTo>
                <a:close/>
                <a:moveTo>
                  <a:pt x="73629" y="34925"/>
                </a:moveTo>
                <a:cubicBezTo>
                  <a:pt x="73629" y="34925"/>
                  <a:pt x="73629" y="34925"/>
                  <a:pt x="49212" y="50511"/>
                </a:cubicBezTo>
                <a:cubicBezTo>
                  <a:pt x="49212" y="50511"/>
                  <a:pt x="49212" y="50511"/>
                  <a:pt x="49212" y="51810"/>
                </a:cubicBezTo>
                <a:cubicBezTo>
                  <a:pt x="49212" y="51810"/>
                  <a:pt x="49212" y="51810"/>
                  <a:pt x="49212" y="90776"/>
                </a:cubicBezTo>
                <a:cubicBezTo>
                  <a:pt x="49212" y="90776"/>
                  <a:pt x="49212" y="92075"/>
                  <a:pt x="49212" y="92075"/>
                </a:cubicBezTo>
                <a:cubicBezTo>
                  <a:pt x="50497" y="92075"/>
                  <a:pt x="50497" y="92075"/>
                  <a:pt x="50497" y="92075"/>
                </a:cubicBezTo>
                <a:cubicBezTo>
                  <a:pt x="50497" y="92075"/>
                  <a:pt x="51782" y="92075"/>
                  <a:pt x="51782" y="92075"/>
                </a:cubicBezTo>
                <a:cubicBezTo>
                  <a:pt x="51782" y="92075"/>
                  <a:pt x="51782" y="92075"/>
                  <a:pt x="76200" y="81684"/>
                </a:cubicBezTo>
                <a:cubicBezTo>
                  <a:pt x="76200" y="80385"/>
                  <a:pt x="76200" y="80385"/>
                  <a:pt x="76200" y="79086"/>
                </a:cubicBezTo>
                <a:lnTo>
                  <a:pt x="76200" y="36224"/>
                </a:lnTo>
                <a:cubicBezTo>
                  <a:pt x="76200" y="36224"/>
                  <a:pt x="76200" y="34925"/>
                  <a:pt x="76200" y="34925"/>
                </a:cubicBezTo>
                <a:cubicBezTo>
                  <a:pt x="74915" y="34925"/>
                  <a:pt x="74915" y="34925"/>
                  <a:pt x="73629" y="34925"/>
                </a:cubicBezTo>
                <a:close/>
                <a:moveTo>
                  <a:pt x="100012" y="30163"/>
                </a:moveTo>
                <a:cubicBezTo>
                  <a:pt x="100012" y="31455"/>
                  <a:pt x="100012" y="31455"/>
                  <a:pt x="100012" y="32747"/>
                </a:cubicBezTo>
                <a:cubicBezTo>
                  <a:pt x="100012" y="32747"/>
                  <a:pt x="100012" y="32747"/>
                  <a:pt x="100012" y="76681"/>
                </a:cubicBezTo>
                <a:cubicBezTo>
                  <a:pt x="100012" y="76681"/>
                  <a:pt x="100012" y="77973"/>
                  <a:pt x="101311" y="77973"/>
                </a:cubicBezTo>
                <a:cubicBezTo>
                  <a:pt x="101311" y="77973"/>
                  <a:pt x="101311" y="77973"/>
                  <a:pt x="140277" y="85726"/>
                </a:cubicBezTo>
                <a:cubicBezTo>
                  <a:pt x="140277" y="85726"/>
                  <a:pt x="141576" y="85726"/>
                  <a:pt x="141576" y="85726"/>
                </a:cubicBezTo>
                <a:cubicBezTo>
                  <a:pt x="141576" y="85726"/>
                  <a:pt x="142875" y="84434"/>
                  <a:pt x="142875" y="84434"/>
                </a:cubicBezTo>
                <a:lnTo>
                  <a:pt x="142875" y="43085"/>
                </a:lnTo>
                <a:cubicBezTo>
                  <a:pt x="142875" y="43085"/>
                  <a:pt x="141576" y="41792"/>
                  <a:pt x="141576" y="41792"/>
                </a:cubicBezTo>
                <a:cubicBezTo>
                  <a:pt x="141576" y="41792"/>
                  <a:pt x="141576" y="41792"/>
                  <a:pt x="102610" y="30163"/>
                </a:cubicBezTo>
                <a:cubicBezTo>
                  <a:pt x="101311" y="30163"/>
                  <a:pt x="101311" y="30163"/>
                  <a:pt x="100012" y="30163"/>
                </a:cubicBezTo>
                <a:close/>
                <a:moveTo>
                  <a:pt x="87846" y="0"/>
                </a:moveTo>
                <a:cubicBezTo>
                  <a:pt x="89138" y="0"/>
                  <a:pt x="90430" y="0"/>
                  <a:pt x="90430" y="0"/>
                </a:cubicBezTo>
                <a:cubicBezTo>
                  <a:pt x="90430" y="0"/>
                  <a:pt x="90430" y="0"/>
                  <a:pt x="204113" y="37667"/>
                </a:cubicBezTo>
                <a:cubicBezTo>
                  <a:pt x="206696" y="38966"/>
                  <a:pt x="207988" y="40265"/>
                  <a:pt x="207988" y="42863"/>
                </a:cubicBezTo>
                <a:cubicBezTo>
                  <a:pt x="207988" y="42863"/>
                  <a:pt x="207988" y="42863"/>
                  <a:pt x="207988" y="70139"/>
                </a:cubicBezTo>
                <a:cubicBezTo>
                  <a:pt x="207988" y="70139"/>
                  <a:pt x="207988" y="70139"/>
                  <a:pt x="248036" y="54552"/>
                </a:cubicBezTo>
                <a:cubicBezTo>
                  <a:pt x="248036" y="54552"/>
                  <a:pt x="249328" y="53253"/>
                  <a:pt x="250619" y="53253"/>
                </a:cubicBezTo>
                <a:cubicBezTo>
                  <a:pt x="251911" y="53253"/>
                  <a:pt x="251911" y="53253"/>
                  <a:pt x="251911" y="53253"/>
                </a:cubicBezTo>
                <a:cubicBezTo>
                  <a:pt x="251911" y="53253"/>
                  <a:pt x="251911" y="53253"/>
                  <a:pt x="315213" y="74035"/>
                </a:cubicBezTo>
                <a:cubicBezTo>
                  <a:pt x="317796" y="75334"/>
                  <a:pt x="319088" y="77932"/>
                  <a:pt x="319088" y="80530"/>
                </a:cubicBezTo>
                <a:cubicBezTo>
                  <a:pt x="319088" y="80530"/>
                  <a:pt x="319088" y="80530"/>
                  <a:pt x="319088" y="266267"/>
                </a:cubicBezTo>
                <a:cubicBezTo>
                  <a:pt x="319088" y="268865"/>
                  <a:pt x="317796" y="271463"/>
                  <a:pt x="315213" y="271463"/>
                </a:cubicBezTo>
                <a:cubicBezTo>
                  <a:pt x="315213" y="271463"/>
                  <a:pt x="315213" y="271463"/>
                  <a:pt x="251911" y="287049"/>
                </a:cubicBezTo>
                <a:cubicBezTo>
                  <a:pt x="251911" y="287049"/>
                  <a:pt x="251911" y="287049"/>
                  <a:pt x="204113" y="300038"/>
                </a:cubicBezTo>
                <a:cubicBezTo>
                  <a:pt x="204113" y="300038"/>
                  <a:pt x="204113" y="300038"/>
                  <a:pt x="89138" y="328613"/>
                </a:cubicBezTo>
                <a:cubicBezTo>
                  <a:pt x="89138" y="328613"/>
                  <a:pt x="89138" y="328613"/>
                  <a:pt x="87846" y="328613"/>
                </a:cubicBezTo>
                <a:cubicBezTo>
                  <a:pt x="86554" y="328613"/>
                  <a:pt x="85262" y="328613"/>
                  <a:pt x="85262" y="328613"/>
                </a:cubicBezTo>
                <a:cubicBezTo>
                  <a:pt x="85262" y="328613"/>
                  <a:pt x="85262" y="328613"/>
                  <a:pt x="2583" y="281854"/>
                </a:cubicBezTo>
                <a:cubicBezTo>
                  <a:pt x="0" y="281854"/>
                  <a:pt x="0" y="279256"/>
                  <a:pt x="0" y="277957"/>
                </a:cubicBezTo>
                <a:cubicBezTo>
                  <a:pt x="0" y="277957"/>
                  <a:pt x="0" y="277957"/>
                  <a:pt x="0" y="64943"/>
                </a:cubicBezTo>
                <a:cubicBezTo>
                  <a:pt x="0" y="63644"/>
                  <a:pt x="0" y="62346"/>
                  <a:pt x="1292" y="61047"/>
                </a:cubicBezTo>
                <a:cubicBezTo>
                  <a:pt x="1292" y="61047"/>
                  <a:pt x="1292" y="61047"/>
                  <a:pt x="85262" y="1299"/>
                </a:cubicBezTo>
                <a:cubicBezTo>
                  <a:pt x="85262" y="1299"/>
                  <a:pt x="86554" y="0"/>
                  <a:pt x="87846" y="0"/>
                </a:cubicBezTo>
                <a:close/>
              </a:path>
            </a:pathLst>
          </a:custGeom>
          <a:solidFill>
            <a:srgbClr val="BE0C2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1" cstate="print">
            <a:extLst>
              <a:ext uri="{28A0092B-C50C-407E-A947-70E740481C1C}">
                <a14:useLocalDpi xmlns:a14="http://schemas.microsoft.com/office/drawing/2010/main" val="0"/>
              </a:ext>
            </a:extLst>
          </a:blip>
          <a:srcRect t="21579" b="37558"/>
          <a:stretch>
            <a:fillRect/>
          </a:stretch>
        </p:blipFill>
        <p:spPr>
          <a:xfrm>
            <a:off x="0" y="0"/>
            <a:ext cx="12192000" cy="2314575"/>
          </a:xfrm>
          <a:prstGeom prst="rect">
            <a:avLst/>
          </a:prstGeom>
        </p:spPr>
      </p:pic>
      <p:sp>
        <p:nvSpPr>
          <p:cNvPr id="16" name="矩形 15"/>
          <p:cNvSpPr/>
          <p:nvPr/>
        </p:nvSpPr>
        <p:spPr>
          <a:xfrm>
            <a:off x="-10795" y="-13970"/>
            <a:ext cx="12202795" cy="2343150"/>
          </a:xfrm>
          <a:prstGeom prst="rect">
            <a:avLst/>
          </a:prstGeom>
          <a:gradFill flip="none" rotWithShape="1">
            <a:gsLst>
              <a:gs pos="0">
                <a:srgbClr val="D61D3D">
                  <a:alpha val="85000"/>
                </a:srgbClr>
              </a:gs>
              <a:gs pos="50000">
                <a:srgbClr val="D61D3D">
                  <a:alpha val="80000"/>
                </a:srgbClr>
              </a:gs>
              <a:gs pos="100000">
                <a:srgbClr val="D61D3D">
                  <a:alpha val="7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08305" y="1114425"/>
            <a:ext cx="11376025" cy="1621790"/>
          </a:xfrm>
          <a:prstGeom prst="rect">
            <a:avLst/>
          </a:prstGeom>
          <a:solidFill>
            <a:schemeClr val="bg1">
              <a:alpha val="98000"/>
            </a:schemeClr>
          </a:solidFill>
          <a:ln>
            <a:noFill/>
          </a:ln>
          <a:effectLst>
            <a:outerShdw blurRad="50800" dist="508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5" name="图片 44" descr="邦芒人力LOGO"/>
          <p:cNvPicPr>
            <a:picLocks noChangeAspect="1"/>
          </p:cNvPicPr>
          <p:nvPr/>
        </p:nvPicPr>
        <p:blipFill>
          <a:blip r:embed="rId2"/>
          <a:stretch>
            <a:fillRect/>
          </a:stretch>
        </p:blipFill>
        <p:spPr>
          <a:xfrm>
            <a:off x="10649585" y="6048375"/>
            <a:ext cx="1265555" cy="666115"/>
          </a:xfrm>
          <a:prstGeom prst="rect">
            <a:avLst/>
          </a:prstGeom>
        </p:spPr>
      </p:pic>
      <p:sp>
        <p:nvSpPr>
          <p:cNvPr id="2" name="文本框 1"/>
          <p:cNvSpPr txBox="1"/>
          <p:nvPr/>
        </p:nvSpPr>
        <p:spPr>
          <a:xfrm>
            <a:off x="534670" y="243205"/>
            <a:ext cx="2559050" cy="460375"/>
          </a:xfrm>
          <a:prstGeom prst="rect">
            <a:avLst/>
          </a:prstGeom>
          <a:noFill/>
        </p:spPr>
        <p:txBody>
          <a:bodyPr wrap="square" rtlCol="0">
            <a:spAutoFit/>
          </a:bodyPr>
          <a:lstStyle/>
          <a:p>
            <a:pPr algn="l"/>
            <a:r>
              <a:rPr lang="zh-CN" altLang="en-US" sz="2400" noProof="0" dirty="0">
                <a:ln>
                  <a:noFill/>
                </a:ln>
                <a:solidFill>
                  <a:schemeClr val="bg1"/>
                </a:solidFill>
                <a:effectLst/>
                <a:uLnTx/>
                <a:uFillTx/>
                <a:latin typeface="Arial" panose="020B0604020202020204"/>
                <a:ea typeface="微软雅黑" panose="020B0503020204020204" charset="-122"/>
                <a:sym typeface="+mn-ea"/>
              </a:rPr>
              <a:t>邦芒律所</a:t>
            </a:r>
            <a:endParaRPr lang="zh-CN" altLang="en-US" sz="2400" noProof="0" dirty="0">
              <a:ln>
                <a:noFill/>
              </a:ln>
              <a:solidFill>
                <a:schemeClr val="bg1"/>
              </a:solidFill>
              <a:effectLst/>
              <a:uLnTx/>
              <a:uFillTx/>
              <a:latin typeface="Arial" panose="020B0604020202020204"/>
              <a:ea typeface="微软雅黑" panose="020B0503020204020204" charset="-122"/>
              <a:sym typeface="+mn-ea"/>
            </a:endParaRPr>
          </a:p>
        </p:txBody>
      </p:sp>
      <p:sp>
        <p:nvSpPr>
          <p:cNvPr id="20" name="矩形 19"/>
          <p:cNvSpPr/>
          <p:nvPr/>
        </p:nvSpPr>
        <p:spPr>
          <a:xfrm>
            <a:off x="2764790" y="1385570"/>
            <a:ext cx="8392795" cy="991235"/>
          </a:xfrm>
          <a:prstGeom prst="rect">
            <a:avLst/>
          </a:prstGeom>
        </p:spPr>
        <p:txBody>
          <a:bodyPr wrap="square">
            <a:spAutoFit/>
          </a:bodyPr>
          <a:lstStyle/>
          <a:p>
            <a:pPr marL="0" marR="0" lvl="0" indent="0" algn="l" defTabSz="685800" rtl="0" eaLnBrk="1" fontAlgn="auto" latinLnBrk="0" hangingPunct="1">
              <a:lnSpc>
                <a:spcPct val="150000"/>
              </a:lnSpc>
              <a:spcBef>
                <a:spcPct val="0"/>
              </a:spcBef>
              <a:spcAft>
                <a:spcPct val="0"/>
              </a:spcAft>
              <a:buClrTx/>
              <a:buSzTx/>
              <a:buFontTx/>
              <a:buNone/>
              <a:defRPr/>
            </a:pPr>
            <a:r>
              <a:rPr lang="en-US" altLang="zh-CN" sz="1300" dirty="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      </a:t>
            </a:r>
            <a:r>
              <a:rPr lang="zh-CN" altLang="en-US" sz="1300" dirty="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 企业根据自身发展需求，把涉及法律的全部或部分职能委托邦芒律所来办理，以达到控制风险优化流程的目的，行业十五年，邦芒人力具备了丰富的劳动法律关系处理经验，致力于为企业解决劳动法律事务方面问题，帮助企业专心做自身擅长的工作。</a:t>
            </a:r>
            <a:endParaRPr lang="zh-CN" altLang="en-US" sz="130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41" name="矩形 40"/>
          <p:cNvSpPr/>
          <p:nvPr/>
        </p:nvSpPr>
        <p:spPr>
          <a:xfrm>
            <a:off x="942975" y="3465195"/>
            <a:ext cx="75565" cy="143510"/>
          </a:xfrm>
          <a:prstGeom prst="rect">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31" name="组合 30"/>
          <p:cNvGrpSpPr/>
          <p:nvPr/>
        </p:nvGrpSpPr>
        <p:grpSpPr>
          <a:xfrm>
            <a:off x="1051560" y="3413125"/>
            <a:ext cx="2027555" cy="1857375"/>
            <a:chOff x="7480" y="4725"/>
            <a:chExt cx="3193" cy="2925"/>
          </a:xfrm>
        </p:grpSpPr>
        <p:sp>
          <p:nvSpPr>
            <p:cNvPr id="32" name="矩形 31"/>
            <p:cNvSpPr/>
            <p:nvPr/>
          </p:nvSpPr>
          <p:spPr>
            <a:xfrm>
              <a:off x="7480" y="4725"/>
              <a:ext cx="1248" cy="434"/>
            </a:xfrm>
            <a:prstGeom prst="rect">
              <a:avLst/>
            </a:prstGeom>
          </p:spPr>
          <p:txBody>
            <a:bodyPr wrap="non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服务内容</a:t>
              </a:r>
              <a:endParaRPr kumimoji="0" lang="zh-CN" altLang="en-US" sz="12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34" name="矩形 21"/>
            <p:cNvSpPr/>
            <p:nvPr/>
          </p:nvSpPr>
          <p:spPr>
            <a:xfrm>
              <a:off x="7505" y="5065"/>
              <a:ext cx="3168" cy="2585"/>
            </a:xfrm>
            <a:prstGeom prst="rect">
              <a:avLst/>
            </a:prstGeom>
            <a:noFill/>
            <a:ln w="9525">
              <a:noFill/>
            </a:ln>
          </p:spPr>
          <p:txBody>
            <a:bodyPr wrap="none">
              <a:spAutoFit/>
            </a:bodyPr>
            <a:lstStyle/>
            <a:p>
              <a:pPr algn="l"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HR风险管理顾问</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法务外包服务项目</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法律顾问服务项目</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全流程劳动文本设计、审核</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企业用工管理优化设计</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劳动争议仲裁、诉讼代理</a:t>
              </a:r>
              <a:endParaRPr lang="zh-CN" altLang="en-US" sz="12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grpSp>
      <p:pic>
        <p:nvPicPr>
          <p:cNvPr id="4" name="图片 3" descr="法律"/>
          <p:cNvPicPr>
            <a:picLocks noChangeAspect="1"/>
          </p:cNvPicPr>
          <p:nvPr/>
        </p:nvPicPr>
        <p:blipFill>
          <a:blip r:embed="rId3"/>
          <a:stretch>
            <a:fillRect/>
          </a:stretch>
        </p:blipFill>
        <p:spPr>
          <a:xfrm>
            <a:off x="1432560" y="1617980"/>
            <a:ext cx="954405" cy="582295"/>
          </a:xfrm>
          <a:prstGeom prst="rect">
            <a:avLst/>
          </a:prstGeom>
        </p:spPr>
      </p:pic>
      <p:pic>
        <p:nvPicPr>
          <p:cNvPr id="8" name="图片 7" descr="摄图网_501008747_wx_商务律师（非企业商用）"/>
          <p:cNvPicPr>
            <a:picLocks noChangeAspect="1"/>
          </p:cNvPicPr>
          <p:nvPr/>
        </p:nvPicPr>
        <p:blipFill>
          <a:blip r:embed="rId4"/>
          <a:stretch>
            <a:fillRect/>
          </a:stretch>
        </p:blipFill>
        <p:spPr>
          <a:xfrm>
            <a:off x="5516880" y="3089275"/>
            <a:ext cx="6263640" cy="2665095"/>
          </a:xfrm>
          <a:prstGeom prst="rect">
            <a:avLst/>
          </a:prstGeom>
        </p:spPr>
      </p:pic>
      <p:sp>
        <p:nvSpPr>
          <p:cNvPr id="9" name="矩形 8"/>
          <p:cNvSpPr/>
          <p:nvPr/>
        </p:nvSpPr>
        <p:spPr>
          <a:xfrm>
            <a:off x="5478780" y="3913505"/>
            <a:ext cx="134620" cy="1016000"/>
          </a:xfrm>
          <a:prstGeom prst="rect">
            <a:avLst/>
          </a:prstGeom>
          <a:solidFill>
            <a:srgbClr val="BE0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5"/>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1" cstate="print">
            <a:extLst>
              <a:ext uri="{28A0092B-C50C-407E-A947-70E740481C1C}">
                <a14:useLocalDpi xmlns:a14="http://schemas.microsoft.com/office/drawing/2010/main" val="0"/>
              </a:ext>
            </a:extLst>
          </a:blip>
          <a:srcRect t="21579" b="37558"/>
          <a:stretch>
            <a:fillRect/>
          </a:stretch>
        </p:blipFill>
        <p:spPr>
          <a:xfrm>
            <a:off x="0" y="0"/>
            <a:ext cx="12192000" cy="2314575"/>
          </a:xfrm>
          <a:prstGeom prst="rect">
            <a:avLst/>
          </a:prstGeom>
        </p:spPr>
      </p:pic>
      <p:sp>
        <p:nvSpPr>
          <p:cNvPr id="16" name="矩形 15"/>
          <p:cNvSpPr/>
          <p:nvPr/>
        </p:nvSpPr>
        <p:spPr>
          <a:xfrm>
            <a:off x="-10795" y="-13970"/>
            <a:ext cx="12202795" cy="2343150"/>
          </a:xfrm>
          <a:prstGeom prst="rect">
            <a:avLst/>
          </a:prstGeom>
          <a:gradFill flip="none" rotWithShape="1">
            <a:gsLst>
              <a:gs pos="0">
                <a:srgbClr val="D61D3D">
                  <a:alpha val="85000"/>
                </a:srgbClr>
              </a:gs>
              <a:gs pos="50000">
                <a:srgbClr val="D61D3D">
                  <a:alpha val="80000"/>
                </a:srgbClr>
              </a:gs>
              <a:gs pos="100000">
                <a:srgbClr val="D61D3D">
                  <a:alpha val="7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08305" y="1114425"/>
            <a:ext cx="11376025" cy="1621790"/>
          </a:xfrm>
          <a:prstGeom prst="rect">
            <a:avLst/>
          </a:prstGeom>
          <a:solidFill>
            <a:schemeClr val="bg1">
              <a:alpha val="98000"/>
            </a:schemeClr>
          </a:solidFill>
          <a:ln>
            <a:noFill/>
          </a:ln>
          <a:effectLst>
            <a:outerShdw blurRad="50800" dist="508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5" name="图片 44" descr="邦芒人力LOGO"/>
          <p:cNvPicPr>
            <a:picLocks noChangeAspect="1"/>
          </p:cNvPicPr>
          <p:nvPr/>
        </p:nvPicPr>
        <p:blipFill>
          <a:blip r:embed="rId2"/>
          <a:stretch>
            <a:fillRect/>
          </a:stretch>
        </p:blipFill>
        <p:spPr>
          <a:xfrm>
            <a:off x="10649585" y="6048375"/>
            <a:ext cx="1265555" cy="666115"/>
          </a:xfrm>
          <a:prstGeom prst="rect">
            <a:avLst/>
          </a:prstGeom>
        </p:spPr>
      </p:pic>
      <p:sp>
        <p:nvSpPr>
          <p:cNvPr id="2" name="文本框 1"/>
          <p:cNvSpPr txBox="1"/>
          <p:nvPr/>
        </p:nvSpPr>
        <p:spPr>
          <a:xfrm>
            <a:off x="534670" y="243205"/>
            <a:ext cx="2559050" cy="460375"/>
          </a:xfrm>
          <a:prstGeom prst="rect">
            <a:avLst/>
          </a:prstGeom>
          <a:noFill/>
        </p:spPr>
        <p:txBody>
          <a:bodyPr wrap="square" rtlCol="0">
            <a:spAutoFit/>
          </a:bodyPr>
          <a:lstStyle/>
          <a:p>
            <a:pPr algn="l"/>
            <a:r>
              <a:rPr lang="zh-CN" altLang="en-US" sz="2400">
                <a:solidFill>
                  <a:schemeClr val="bg1"/>
                </a:solidFill>
                <a:latin typeface="微软雅黑" panose="020B0503020204020204" charset="-122"/>
                <a:ea typeface="微软雅黑" panose="020B0503020204020204" charset="-122"/>
                <a:sym typeface="+mn-ea"/>
              </a:rPr>
              <a:t>邦芒商学院</a:t>
            </a:r>
            <a:endParaRPr lang="zh-CN" altLang="en-US" sz="2400" noProof="0" dirty="0">
              <a:ln>
                <a:noFill/>
              </a:ln>
              <a:solidFill>
                <a:schemeClr val="bg1"/>
              </a:solidFill>
              <a:effectLst/>
              <a:uLnTx/>
              <a:uFillTx/>
              <a:latin typeface="Arial" panose="020B0604020202020204"/>
              <a:ea typeface="微软雅黑" panose="020B0503020204020204" charset="-122"/>
              <a:sym typeface="+mn-ea"/>
            </a:endParaRPr>
          </a:p>
        </p:txBody>
      </p:sp>
      <p:sp>
        <p:nvSpPr>
          <p:cNvPr id="20" name="矩形 19"/>
          <p:cNvSpPr/>
          <p:nvPr/>
        </p:nvSpPr>
        <p:spPr>
          <a:xfrm>
            <a:off x="2764790" y="1385570"/>
            <a:ext cx="8392795" cy="991235"/>
          </a:xfrm>
          <a:prstGeom prst="rect">
            <a:avLst/>
          </a:prstGeom>
        </p:spPr>
        <p:txBody>
          <a:bodyPr wrap="square">
            <a:spAutoFit/>
          </a:bodyPr>
          <a:lstStyle/>
          <a:p>
            <a:pPr marL="0" marR="0" lvl="0" indent="0" algn="l" defTabSz="685800" rtl="0" eaLnBrk="1" fontAlgn="auto" latinLnBrk="0" hangingPunct="1">
              <a:lnSpc>
                <a:spcPct val="150000"/>
              </a:lnSpc>
              <a:spcBef>
                <a:spcPct val="0"/>
              </a:spcBef>
              <a:spcAft>
                <a:spcPct val="0"/>
              </a:spcAft>
              <a:buClrTx/>
              <a:buSzTx/>
              <a:buFontTx/>
              <a:buNone/>
              <a:defRPr/>
            </a:pPr>
            <a:r>
              <a:rPr lang="en-US" altLang="zh-CN" sz="130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      </a:t>
            </a:r>
            <a:r>
              <a:rPr lang="zh-CN" altLang="en-US" sz="130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 企业将整个培训业务，即制定培训计划、办理报到注册、提供后勤支持、设计课程内容、选择讲师、确定时间表、进行设施管理、进行课程评价等一系列核心职能全部交给企业外的培训服务外包机构。它能使培训与开发活动以更低的费用、更好的管理、更佳的成本效益进行，并且责任更清晰。</a:t>
            </a:r>
            <a:endParaRPr lang="zh-CN" altLang="en-US" sz="130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41" name="矩形 40"/>
          <p:cNvSpPr/>
          <p:nvPr/>
        </p:nvSpPr>
        <p:spPr>
          <a:xfrm>
            <a:off x="942975" y="3141345"/>
            <a:ext cx="75565" cy="143510"/>
          </a:xfrm>
          <a:prstGeom prst="rect">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6" name="组合 5"/>
          <p:cNvGrpSpPr/>
          <p:nvPr/>
        </p:nvGrpSpPr>
        <p:grpSpPr>
          <a:xfrm>
            <a:off x="1039495" y="3065145"/>
            <a:ext cx="10745470" cy="2090101"/>
            <a:chOff x="7465" y="5093"/>
            <a:chExt cx="7564" cy="2192"/>
          </a:xfrm>
        </p:grpSpPr>
        <p:sp>
          <p:nvSpPr>
            <p:cNvPr id="7" name="矩形 6"/>
            <p:cNvSpPr/>
            <p:nvPr/>
          </p:nvSpPr>
          <p:spPr>
            <a:xfrm>
              <a:off x="7465" y="5093"/>
              <a:ext cx="1248" cy="322"/>
            </a:xfrm>
            <a:prstGeom prst="rect">
              <a:avLst/>
            </a:prstGeom>
          </p:spPr>
          <p:txBody>
            <a:bodyPr wrap="squar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rPr>
                <a:t>培训产品</a:t>
              </a:r>
              <a:endParaRPr kumimoji="0" lang="zh-CN" altLang="en-US" sz="1400" b="1"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mn-cs"/>
              </a:endParaRPr>
            </a:p>
          </p:txBody>
        </p:sp>
        <p:sp>
          <p:nvSpPr>
            <p:cNvPr id="32780" name="矩形 23"/>
            <p:cNvSpPr/>
            <p:nvPr/>
          </p:nvSpPr>
          <p:spPr>
            <a:xfrm>
              <a:off x="7465" y="5518"/>
              <a:ext cx="3648" cy="1767"/>
            </a:xfrm>
            <a:prstGeom prst="rect">
              <a:avLst/>
            </a:prstGeom>
            <a:noFill/>
            <a:ln w="9525">
              <a:noFill/>
            </a:ln>
          </p:spPr>
          <p:txBody>
            <a:bodyPr wrap="square">
              <a:spAutoFit/>
            </a:bodyPr>
            <a:lstStyle/>
            <a:p>
              <a:pPr eaLnBrk="1" hangingPunct="1">
                <a:lnSpc>
                  <a:spcPct val="140000"/>
                </a:lnSpc>
              </a:pPr>
              <a:r>
                <a:rPr lang="zh-CN" altLang="en-US" sz="1400" b="1" dirty="0">
                  <a:solidFill>
                    <a:srgbClr val="BE0C2B"/>
                  </a:solidFill>
                  <a:latin typeface="微软雅黑" panose="020B0503020204020204" charset="-122"/>
                  <a:ea typeface="微软雅黑" panose="020B0503020204020204" charset="-122"/>
                </a:rPr>
                <a:t>员工职业发展培训系列</a:t>
              </a:r>
              <a:endParaRPr lang="zh-CN" altLang="en-US" sz="1400" b="1" dirty="0">
                <a:solidFill>
                  <a:srgbClr val="BE0C2B"/>
                </a:solidFill>
                <a:latin typeface="微软雅黑" panose="020B0503020204020204" charset="-122"/>
                <a:ea typeface="微软雅黑" panose="020B0503020204020204" charset="-122"/>
              </a:endParaRPr>
            </a:p>
            <a:p>
              <a:pPr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新进员工融入培训</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储备主管系列培训</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现任主管管理能力提升系列</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高级经营管理者领导力提升系列</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全员职业化素养提升系列</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sp>
          <p:nvSpPr>
            <p:cNvPr id="32781" name="矩形 16"/>
            <p:cNvSpPr/>
            <p:nvPr/>
          </p:nvSpPr>
          <p:spPr>
            <a:xfrm>
              <a:off x="9936" y="5518"/>
              <a:ext cx="2688" cy="1767"/>
            </a:xfrm>
            <a:prstGeom prst="rect">
              <a:avLst/>
            </a:prstGeom>
            <a:noFill/>
            <a:ln w="9525">
              <a:noFill/>
            </a:ln>
          </p:spPr>
          <p:txBody>
            <a:bodyPr wrap="square">
              <a:spAutoFit/>
            </a:bodyPr>
            <a:lstStyle/>
            <a:p>
              <a:pPr eaLnBrk="1" hangingPunct="1">
                <a:lnSpc>
                  <a:spcPct val="140000"/>
                </a:lnSpc>
              </a:pPr>
              <a:r>
                <a:rPr lang="zh-CN" altLang="en-US" sz="1400" b="1" dirty="0">
                  <a:solidFill>
                    <a:srgbClr val="BE0C2B"/>
                  </a:solidFill>
                  <a:latin typeface="微软雅黑" panose="020B0503020204020204" charset="-122"/>
                  <a:ea typeface="微软雅黑" panose="020B0503020204020204" charset="-122"/>
                </a:rPr>
                <a:t>员工岗位发展培训系列</a:t>
              </a:r>
              <a:endParaRPr lang="zh-CN" altLang="en-US" sz="1400" b="1"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市场营销系列培训</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生产管理系列培训</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人力资源管理系列</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财务管理系列</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研发与技术创新系列</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sp>
          <p:nvSpPr>
            <p:cNvPr id="32782" name="矩形 17"/>
            <p:cNvSpPr/>
            <p:nvPr/>
          </p:nvSpPr>
          <p:spPr>
            <a:xfrm>
              <a:off x="11861" y="5520"/>
              <a:ext cx="3168" cy="1225"/>
            </a:xfrm>
            <a:prstGeom prst="rect">
              <a:avLst/>
            </a:prstGeom>
            <a:noFill/>
            <a:ln w="9525">
              <a:noFill/>
            </a:ln>
          </p:spPr>
          <p:txBody>
            <a:bodyPr wrap="square">
              <a:spAutoFit/>
            </a:bodyPr>
            <a:lstStyle/>
            <a:p>
              <a:pPr eaLnBrk="1" hangingPunct="1">
                <a:lnSpc>
                  <a:spcPct val="140000"/>
                </a:lnSpc>
              </a:pPr>
              <a:r>
                <a:rPr lang="zh-CN" altLang="en-US" sz="1400" b="1" dirty="0">
                  <a:solidFill>
                    <a:srgbClr val="BE0C2B"/>
                  </a:solidFill>
                  <a:latin typeface="微软雅黑" panose="020B0503020204020204" charset="-122"/>
                  <a:ea typeface="微软雅黑" panose="020B0503020204020204" charset="-122"/>
                </a:rPr>
                <a:t>互联网思维与实战培训系列</a:t>
              </a:r>
              <a:endParaRPr lang="zh-CN" altLang="en-US" sz="1400" b="1"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互联网思维与企业经营创新</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互联网思维与企业营销创新</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14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互联网思维与企业管理创新</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grpSp>
      <p:pic>
        <p:nvPicPr>
          <p:cNvPr id="8" name="图片 7" descr="学院"/>
          <p:cNvPicPr>
            <a:picLocks noChangeAspect="1"/>
          </p:cNvPicPr>
          <p:nvPr/>
        </p:nvPicPr>
        <p:blipFill>
          <a:blip r:embed="rId3"/>
          <a:stretch>
            <a:fillRect/>
          </a:stretch>
        </p:blipFill>
        <p:spPr>
          <a:xfrm>
            <a:off x="1727200" y="1583690"/>
            <a:ext cx="687705" cy="687705"/>
          </a:xfrm>
          <a:prstGeom prst="rect">
            <a:avLst/>
          </a:prstGeom>
        </p:spPr>
      </p:pic>
    </p:spTree>
    <p:custDataLst>
      <p:tags r:id="rId4"/>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圆角矩形 4"/>
          <p:cNvSpPr/>
          <p:nvPr/>
        </p:nvSpPr>
        <p:spPr>
          <a:xfrm>
            <a:off x="585470" y="1371600"/>
            <a:ext cx="11185525" cy="4399280"/>
          </a:xfrm>
          <a:prstGeom prst="roundRect">
            <a:avLst/>
          </a:prstGeom>
          <a:solidFill>
            <a:schemeClr val="bg1"/>
          </a:solidFill>
          <a:ln>
            <a:solidFill>
              <a:srgbClr val="BE0C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5" name="图片 44" descr="邦芒人力LOGO"/>
          <p:cNvPicPr>
            <a:picLocks noChangeAspect="1"/>
          </p:cNvPicPr>
          <p:nvPr/>
        </p:nvPicPr>
        <p:blipFill>
          <a:blip r:embed="rId1"/>
          <a:stretch>
            <a:fillRect/>
          </a:stretch>
        </p:blipFill>
        <p:spPr>
          <a:xfrm>
            <a:off x="10649585" y="6048375"/>
            <a:ext cx="1265555" cy="666115"/>
          </a:xfrm>
          <a:prstGeom prst="rect">
            <a:avLst/>
          </a:prstGeom>
        </p:spPr>
      </p:pic>
      <p:sp>
        <p:nvSpPr>
          <p:cNvPr id="2" name="文本框 1"/>
          <p:cNvSpPr txBox="1"/>
          <p:nvPr/>
        </p:nvSpPr>
        <p:spPr>
          <a:xfrm>
            <a:off x="534670" y="243205"/>
            <a:ext cx="2559050"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rPr>
              <a:t>合作伙伴</a:t>
            </a:r>
            <a:endPar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endParaRPr>
          </a:p>
        </p:txBody>
      </p:sp>
      <p:pic>
        <p:nvPicPr>
          <p:cNvPr id="3" name="图片 2" descr="客户墙体亚克力"/>
          <p:cNvPicPr>
            <a:picLocks noChangeAspect="1"/>
          </p:cNvPicPr>
          <p:nvPr/>
        </p:nvPicPr>
        <p:blipFill>
          <a:blip r:embed="rId2"/>
          <a:srcRect r="2215"/>
          <a:stretch>
            <a:fillRect/>
          </a:stretch>
        </p:blipFill>
        <p:spPr>
          <a:xfrm>
            <a:off x="855345" y="1564005"/>
            <a:ext cx="10567670" cy="4015105"/>
          </a:xfrm>
          <a:prstGeom prst="rect">
            <a:avLst/>
          </a:prstGeom>
        </p:spPr>
      </p:pic>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rgbClr val="BE0C2B"/>
        </a:solidFill>
        <a:effectLst/>
      </p:bgPr>
    </p:bg>
    <p:spTree>
      <p:nvGrpSpPr>
        <p:cNvPr id="1" name=""/>
        <p:cNvGrpSpPr/>
        <p:nvPr/>
      </p:nvGrpSpPr>
      <p:grpSpPr>
        <a:xfrm>
          <a:off x="0" y="0"/>
          <a:ext cx="0" cy="0"/>
          <a:chOff x="0" y="0"/>
          <a:chExt cx="0" cy="0"/>
        </a:xfrm>
      </p:grpSpPr>
      <p:sp>
        <p:nvSpPr>
          <p:cNvPr id="11" name="文本框 10"/>
          <p:cNvSpPr txBox="1"/>
          <p:nvPr/>
        </p:nvSpPr>
        <p:spPr>
          <a:xfrm>
            <a:off x="4323715" y="3416300"/>
            <a:ext cx="3194685" cy="337185"/>
          </a:xfrm>
          <a:prstGeom prst="rect">
            <a:avLst/>
          </a:prstGeom>
          <a:noFill/>
        </p:spPr>
        <p:txBody>
          <a:bodyPr wrap="square" rtlCol="0">
            <a:spAutoFit/>
            <a:scene3d>
              <a:camera prst="orthographicFront"/>
              <a:lightRig rig="threePt" dir="t"/>
            </a:scene3d>
            <a:sp3d contourW="12700"/>
          </a:bodyPr>
          <a:lstStyle/>
          <a:p>
            <a:pPr lvl="0" algn="dist">
              <a:defRPr/>
            </a:pPr>
            <a:r>
              <a:rPr lang="zh-CN" sz="1600" dirty="0">
                <a:solidFill>
                  <a:schemeClr val="bg1"/>
                </a:solidFill>
                <a:latin typeface="微软雅黑" panose="020B0503020204020204" charset="-122"/>
                <a:ea typeface="微软雅黑" panose="020B0503020204020204" charset="-122"/>
                <a:sym typeface="+mn-ea"/>
              </a:rPr>
              <a:t>全国热线：</a:t>
            </a:r>
            <a:r>
              <a:rPr lang="en-US" altLang="zh-CN" sz="1600" dirty="0">
                <a:solidFill>
                  <a:schemeClr val="bg1"/>
                </a:solidFill>
                <a:latin typeface="微软雅黑" panose="020B0503020204020204" charset="-122"/>
                <a:ea typeface="微软雅黑" panose="020B0503020204020204" charset="-122"/>
                <a:sym typeface="+mn-ea"/>
              </a:rPr>
              <a:t>400-891-5050</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cs"/>
            </a:endParaRPr>
          </a:p>
        </p:txBody>
      </p:sp>
      <p:pic>
        <p:nvPicPr>
          <p:cNvPr id="13" name="图片 12" descr="O白底"/>
          <p:cNvPicPr>
            <a:picLocks noChangeAspect="1"/>
          </p:cNvPicPr>
          <p:nvPr/>
        </p:nvPicPr>
        <p:blipFill>
          <a:blip r:embed="rId1"/>
          <a:stretch>
            <a:fillRect/>
          </a:stretch>
        </p:blipFill>
        <p:spPr>
          <a:xfrm>
            <a:off x="10649585" y="6048375"/>
            <a:ext cx="1265555" cy="666115"/>
          </a:xfrm>
          <a:prstGeom prst="rect">
            <a:avLst/>
          </a:prstGeom>
        </p:spPr>
      </p:pic>
      <p:sp>
        <p:nvSpPr>
          <p:cNvPr id="14" name="文本框 13"/>
          <p:cNvSpPr txBox="1"/>
          <p:nvPr/>
        </p:nvSpPr>
        <p:spPr>
          <a:xfrm>
            <a:off x="4286250" y="2469515"/>
            <a:ext cx="3260725" cy="937260"/>
          </a:xfrm>
          <a:prstGeom prst="rect">
            <a:avLst/>
          </a:prstGeom>
          <a:noFill/>
        </p:spPr>
        <p:txBody>
          <a:bodyPr wrap="square" rtlCol="0" anchor="t">
            <a:spAutoFit/>
          </a:bodyPr>
          <a:lstStyle/>
          <a:p>
            <a:pPr lvl="0" algn="dist">
              <a:defRPr/>
            </a:pPr>
            <a:r>
              <a:rPr lang="zh-CN" altLang="en-US" sz="5500" b="1" dirty="0">
                <a:solidFill>
                  <a:schemeClr val="bg1"/>
                </a:solidFill>
                <a:latin typeface="微软雅黑" panose="020B0503020204020204" charset="-122"/>
                <a:ea typeface="微软雅黑" panose="020B0503020204020204" charset="-122"/>
                <a:sym typeface="+mn-ea"/>
              </a:rPr>
              <a:t>合作共赢</a:t>
            </a:r>
            <a:endParaRPr lang="zh-CN" altLang="en-US" sz="5500" b="1" dirty="0">
              <a:solidFill>
                <a:schemeClr val="bg1"/>
              </a:solidFill>
              <a:latin typeface="微软雅黑" panose="020B0503020204020204" charset="-122"/>
              <a:ea typeface="微软雅黑" panose="020B0503020204020204" charset="-122"/>
              <a:sym typeface="+mn-ea"/>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7" name="文本框 6"/>
          <p:cNvSpPr txBox="1"/>
          <p:nvPr/>
        </p:nvSpPr>
        <p:spPr>
          <a:xfrm>
            <a:off x="534670" y="243205"/>
            <a:ext cx="2311400"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rPr>
              <a:t>集团简介</a:t>
            </a:r>
            <a:endPar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endParaRPr>
          </a:p>
        </p:txBody>
      </p:sp>
      <p:pic>
        <p:nvPicPr>
          <p:cNvPr id="45" name="图片 44" descr="邦芒人力LOGO"/>
          <p:cNvPicPr>
            <a:picLocks noChangeAspect="1"/>
          </p:cNvPicPr>
          <p:nvPr/>
        </p:nvPicPr>
        <p:blipFill>
          <a:blip r:embed="rId1"/>
          <a:stretch>
            <a:fillRect/>
          </a:stretch>
        </p:blipFill>
        <p:spPr>
          <a:xfrm>
            <a:off x="10649585" y="6048375"/>
            <a:ext cx="1265555" cy="666115"/>
          </a:xfrm>
          <a:prstGeom prst="rect">
            <a:avLst/>
          </a:prstGeom>
        </p:spPr>
      </p:pic>
      <p:sp>
        <p:nvSpPr>
          <p:cNvPr id="8" name="文本框 26"/>
          <p:cNvSpPr txBox="1"/>
          <p:nvPr/>
        </p:nvSpPr>
        <p:spPr>
          <a:xfrm>
            <a:off x="681101" y="1631906"/>
            <a:ext cx="5638038" cy="2932726"/>
          </a:xfrm>
          <a:prstGeom prst="rect">
            <a:avLst/>
          </a:prstGeom>
          <a:noFill/>
        </p:spPr>
        <p:txBody>
          <a:bodyPr wrap="square" rtlCol="0">
            <a:spAutoFit/>
          </a:bodyPr>
          <a:lstStyle/>
          <a:p>
            <a:pPr>
              <a:lnSpc>
                <a:spcPct val="160000"/>
              </a:lnSpc>
            </a:pPr>
            <a:r>
              <a:rPr lang="en-US" altLang="zh-CN" sz="13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       </a:t>
            </a:r>
            <a:r>
              <a:rPr lang="zh-CN" altLang="en-US" sz="13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邦芒人力</a:t>
            </a:r>
            <a:r>
              <a:rPr lang="zh-CN" altLang="en-US" sz="13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，专注一站式人力资源解决方案，主营业务包括：人事外包、业务流程外包、众创平台、招聘服务外包、技术服务外包、企业福利平台、园区运营、法律咨询服务等。从</a:t>
            </a:r>
            <a:r>
              <a:rPr lang="en-US" altLang="zh-CN" sz="13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2015</a:t>
            </a:r>
            <a:r>
              <a:rPr lang="zh-CN" altLang="en-US" sz="13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年开始，邦芒集团布局全球，陆续在香港和美国等地设立公司，用全球视野向各类企事业单位提供品质化、系统化、定制化的人力资源服务，也为越来越多的跨国企业提供落地化的服务。</a:t>
            </a:r>
            <a:endParaRPr lang="zh-CN" altLang="en-US" sz="13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a:p>
            <a:pPr algn="l">
              <a:lnSpc>
                <a:spcPct val="160000"/>
              </a:lnSpc>
            </a:pPr>
            <a:r>
              <a:rPr lang="zh-CN" altLang="en-US" sz="13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       匠心15年，邦芒坚持以技术为驱动，积极探索新模式、新业态，为推进稳就业、保民生不断努力。“大智兴邦，大品传芒”，未来，我们将继续与合作伙伴共建人力资源生态系统，面向社会提供更优、更专业的人力资源生态解决方案！</a:t>
            </a:r>
            <a:endParaRPr lang="zh-CN" altLang="en-US" sz="13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
        <p:nvSpPr>
          <p:cNvPr id="21" name="文本框 41"/>
          <p:cNvSpPr txBox="1"/>
          <p:nvPr/>
        </p:nvSpPr>
        <p:spPr>
          <a:xfrm>
            <a:off x="1219087" y="5144135"/>
            <a:ext cx="866455" cy="429895"/>
          </a:xfrm>
          <a:prstGeom prst="rect">
            <a:avLst/>
          </a:prstGeom>
          <a:noFill/>
        </p:spPr>
        <p:txBody>
          <a:bodyPr wrap="square" rtlCol="0">
            <a:spAutoFit/>
          </a:bodyPr>
          <a:lstStyle/>
          <a:p>
            <a:pPr algn="l"/>
            <a:r>
              <a:rPr lang="en-US" altLang="zh-CN" sz="2200" b="1">
                <a:solidFill>
                  <a:srgbClr val="D51B2A"/>
                </a:solidFill>
                <a:effectLst/>
                <a:latin typeface="微软雅黑" panose="020B0503020204020204" charset="-122"/>
                <a:ea typeface="微软雅黑" panose="020B0503020204020204" charset="-122"/>
              </a:rPr>
              <a:t>228</a:t>
            </a:r>
            <a:endParaRPr lang="en-US" altLang="zh-CN" sz="2200" b="1">
              <a:solidFill>
                <a:srgbClr val="D51B2A"/>
              </a:solidFill>
              <a:effectLst/>
              <a:latin typeface="微软雅黑" panose="020B0503020204020204" charset="-122"/>
              <a:ea typeface="微软雅黑" panose="020B0503020204020204" charset="-122"/>
            </a:endParaRPr>
          </a:p>
        </p:txBody>
      </p:sp>
      <p:sp>
        <p:nvSpPr>
          <p:cNvPr id="22" name="文本框 42"/>
          <p:cNvSpPr txBox="1"/>
          <p:nvPr/>
        </p:nvSpPr>
        <p:spPr>
          <a:xfrm>
            <a:off x="632332" y="5505017"/>
            <a:ext cx="2078924" cy="330835"/>
          </a:xfrm>
          <a:prstGeom prst="rect">
            <a:avLst/>
          </a:prstGeom>
          <a:noFill/>
        </p:spPr>
        <p:txBody>
          <a:bodyPr wrap="square" rtlCol="0">
            <a:spAutoFit/>
          </a:bodyPr>
          <a:lstStyle/>
          <a:p>
            <a:pPr algn="ctr">
              <a:lnSpc>
                <a:spcPct val="130000"/>
              </a:lnSpc>
            </a:pPr>
            <a:r>
              <a:rPr sz="1200">
                <a:solidFill>
                  <a:schemeClr val="tx1">
                    <a:lumMod val="65000"/>
                    <a:lumOff val="35000"/>
                  </a:schemeClr>
                </a:solidFill>
                <a:effectLst/>
                <a:latin typeface="微软雅黑" panose="020B0503020204020204" charset="-122"/>
                <a:ea typeface="微软雅黑" panose="020B0503020204020204" charset="-122"/>
                <a:sym typeface="+mn-ea"/>
              </a:rPr>
              <a:t>全球已设立直营公司2</a:t>
            </a:r>
            <a:r>
              <a:rPr lang="en-US" sz="1200">
                <a:solidFill>
                  <a:schemeClr val="tx1">
                    <a:lumMod val="65000"/>
                    <a:lumOff val="35000"/>
                  </a:schemeClr>
                </a:solidFill>
                <a:effectLst/>
                <a:latin typeface="微软雅黑" panose="020B0503020204020204" charset="-122"/>
                <a:ea typeface="微软雅黑" panose="020B0503020204020204" charset="-122"/>
                <a:sym typeface="+mn-ea"/>
              </a:rPr>
              <a:t>2</a:t>
            </a:r>
            <a:r>
              <a:rPr sz="1200">
                <a:solidFill>
                  <a:schemeClr val="tx1">
                    <a:lumMod val="65000"/>
                    <a:lumOff val="35000"/>
                  </a:schemeClr>
                </a:solidFill>
                <a:effectLst/>
                <a:latin typeface="微软雅黑" panose="020B0503020204020204" charset="-122"/>
                <a:ea typeface="微软雅黑" panose="020B0503020204020204" charset="-122"/>
                <a:sym typeface="+mn-ea"/>
              </a:rPr>
              <a:t>8家</a:t>
            </a:r>
            <a:endParaRPr sz="1200">
              <a:solidFill>
                <a:schemeClr val="tx1">
                  <a:lumMod val="65000"/>
                  <a:lumOff val="35000"/>
                </a:schemeClr>
              </a:solidFill>
              <a:effectLst/>
              <a:latin typeface="微软雅黑" panose="020B0503020204020204" charset="-122"/>
              <a:ea typeface="微软雅黑" panose="020B0503020204020204" charset="-122"/>
              <a:sym typeface="+mn-ea"/>
            </a:endParaRPr>
          </a:p>
        </p:txBody>
      </p:sp>
      <p:sp>
        <p:nvSpPr>
          <p:cNvPr id="23" name="文本框 5"/>
          <p:cNvSpPr txBox="1"/>
          <p:nvPr/>
        </p:nvSpPr>
        <p:spPr>
          <a:xfrm>
            <a:off x="2975931" y="5169350"/>
            <a:ext cx="1149902" cy="430282"/>
          </a:xfrm>
          <a:prstGeom prst="rect">
            <a:avLst/>
          </a:prstGeom>
          <a:noFill/>
        </p:spPr>
        <p:txBody>
          <a:bodyPr wrap="square" rtlCol="0">
            <a:spAutoFit/>
          </a:bodyPr>
          <a:lstStyle/>
          <a:p>
            <a:pPr algn="l"/>
            <a:r>
              <a:rPr lang="en-US" sz="2200" b="1">
                <a:solidFill>
                  <a:srgbClr val="D51B2A"/>
                </a:solidFill>
                <a:effectLst/>
                <a:latin typeface="微软雅黑" panose="020B0503020204020204" charset="-122"/>
                <a:ea typeface="微软雅黑" panose="020B0503020204020204" charset="-122"/>
              </a:rPr>
              <a:t>400+</a:t>
            </a:r>
            <a:endParaRPr lang="en-US" altLang="zh-CN" sz="2200" b="1">
              <a:solidFill>
                <a:srgbClr val="D51B2A"/>
              </a:solidFill>
              <a:effectLst/>
              <a:latin typeface="微软雅黑" panose="020B0503020204020204" charset="-122"/>
              <a:ea typeface="微软雅黑" panose="020B0503020204020204" charset="-122"/>
              <a:sym typeface="+mn-ea"/>
            </a:endParaRPr>
          </a:p>
        </p:txBody>
      </p:sp>
      <p:sp>
        <p:nvSpPr>
          <p:cNvPr id="24" name="文本框 6"/>
          <p:cNvSpPr txBox="1"/>
          <p:nvPr/>
        </p:nvSpPr>
        <p:spPr>
          <a:xfrm>
            <a:off x="2554982" y="5530232"/>
            <a:ext cx="1890276" cy="294084"/>
          </a:xfrm>
          <a:prstGeom prst="rect">
            <a:avLst/>
          </a:prstGeom>
          <a:noFill/>
        </p:spPr>
        <p:txBody>
          <a:bodyPr wrap="square" rtlCol="0">
            <a:spAutoFit/>
          </a:bodyPr>
          <a:lstStyle/>
          <a:p>
            <a:pPr algn="ctr">
              <a:lnSpc>
                <a:spcPct val="110000"/>
              </a:lnSpc>
            </a:pPr>
            <a:r>
              <a:rPr sz="1200">
                <a:solidFill>
                  <a:schemeClr val="tx1">
                    <a:lumMod val="65000"/>
                    <a:lumOff val="35000"/>
                  </a:schemeClr>
                </a:solidFill>
                <a:effectLst/>
                <a:latin typeface="微软雅黑" panose="020B0503020204020204" charset="-122"/>
                <a:ea typeface="微软雅黑" panose="020B0503020204020204" charset="-122"/>
                <a:sym typeface="+mn-ea"/>
              </a:rPr>
              <a:t>业务辐射全国</a:t>
            </a:r>
            <a:r>
              <a:rPr lang="en-US" sz="1200">
                <a:solidFill>
                  <a:schemeClr val="tx1">
                    <a:lumMod val="65000"/>
                    <a:lumOff val="35000"/>
                  </a:schemeClr>
                </a:solidFill>
                <a:effectLst/>
                <a:latin typeface="微软雅黑" panose="020B0503020204020204" charset="-122"/>
                <a:ea typeface="微软雅黑" panose="020B0503020204020204" charset="-122"/>
                <a:sym typeface="+mn-ea"/>
              </a:rPr>
              <a:t>4</a:t>
            </a:r>
            <a:r>
              <a:rPr sz="1200">
                <a:solidFill>
                  <a:schemeClr val="tx1">
                    <a:lumMod val="65000"/>
                    <a:lumOff val="35000"/>
                  </a:schemeClr>
                </a:solidFill>
                <a:effectLst/>
                <a:latin typeface="微软雅黑" panose="020B0503020204020204" charset="-122"/>
                <a:ea typeface="微软雅黑" panose="020B0503020204020204" charset="-122"/>
                <a:sym typeface="+mn-ea"/>
              </a:rPr>
              <a:t>00+城市</a:t>
            </a:r>
            <a:endParaRPr sz="1200">
              <a:solidFill>
                <a:schemeClr val="tx1">
                  <a:lumMod val="65000"/>
                  <a:lumOff val="35000"/>
                </a:schemeClr>
              </a:solidFill>
              <a:effectLst/>
              <a:latin typeface="微软雅黑" panose="020B0503020204020204" charset="-122"/>
              <a:ea typeface="微软雅黑" panose="020B0503020204020204" charset="-122"/>
              <a:sym typeface="+mn-ea"/>
            </a:endParaRPr>
          </a:p>
        </p:txBody>
      </p:sp>
      <p:sp>
        <p:nvSpPr>
          <p:cNvPr id="25" name="文本框 44"/>
          <p:cNvSpPr txBox="1"/>
          <p:nvPr/>
        </p:nvSpPr>
        <p:spPr>
          <a:xfrm>
            <a:off x="4776518" y="5138105"/>
            <a:ext cx="1325279" cy="430282"/>
          </a:xfrm>
          <a:prstGeom prst="rect">
            <a:avLst/>
          </a:prstGeom>
          <a:noFill/>
        </p:spPr>
        <p:txBody>
          <a:bodyPr wrap="square" rtlCol="0">
            <a:spAutoFit/>
          </a:bodyPr>
          <a:lstStyle/>
          <a:p>
            <a:pPr algn="l"/>
            <a:r>
              <a:rPr lang="en-US" sz="2200" b="1">
                <a:solidFill>
                  <a:srgbClr val="D51B2A"/>
                </a:solidFill>
                <a:effectLst/>
                <a:latin typeface="微软雅黑" panose="020B0503020204020204" charset="-122"/>
                <a:ea typeface="微软雅黑" panose="020B0503020204020204" charset="-122"/>
              </a:rPr>
              <a:t>3000+</a:t>
            </a:r>
            <a:endParaRPr lang="en-US" sz="2200" b="1">
              <a:solidFill>
                <a:srgbClr val="D51B2A"/>
              </a:solidFill>
              <a:effectLst/>
              <a:latin typeface="微软雅黑" panose="020B0503020204020204" charset="-122"/>
              <a:ea typeface="微软雅黑" panose="020B0503020204020204" charset="-122"/>
            </a:endParaRPr>
          </a:p>
        </p:txBody>
      </p:sp>
      <p:sp>
        <p:nvSpPr>
          <p:cNvPr id="26" name="文本框 45"/>
          <p:cNvSpPr txBox="1"/>
          <p:nvPr/>
        </p:nvSpPr>
        <p:spPr>
          <a:xfrm>
            <a:off x="4347082" y="5498987"/>
            <a:ext cx="2078924" cy="330835"/>
          </a:xfrm>
          <a:prstGeom prst="rect">
            <a:avLst/>
          </a:prstGeom>
          <a:noFill/>
        </p:spPr>
        <p:txBody>
          <a:bodyPr wrap="square" rtlCol="0">
            <a:spAutoFit/>
          </a:bodyPr>
          <a:lstStyle/>
          <a:p>
            <a:pPr algn="ctr">
              <a:lnSpc>
                <a:spcPct val="130000"/>
              </a:lnSpc>
            </a:pPr>
            <a:r>
              <a:rPr lang="zh-CN" sz="1200">
                <a:solidFill>
                  <a:schemeClr val="tx1">
                    <a:lumMod val="65000"/>
                    <a:lumOff val="35000"/>
                  </a:schemeClr>
                </a:solidFill>
                <a:effectLst/>
                <a:latin typeface="微软雅黑" panose="020B0503020204020204" charset="-122"/>
                <a:ea typeface="微软雅黑" panose="020B0503020204020204" charset="-122"/>
                <a:sym typeface="+mn-ea"/>
              </a:rPr>
              <a:t>专业服务团队已达</a:t>
            </a:r>
            <a:r>
              <a:rPr lang="en-US" altLang="zh-CN" sz="1200">
                <a:solidFill>
                  <a:schemeClr val="tx1">
                    <a:lumMod val="65000"/>
                    <a:lumOff val="35000"/>
                  </a:schemeClr>
                </a:solidFill>
                <a:effectLst/>
                <a:latin typeface="微软雅黑" panose="020B0503020204020204" charset="-122"/>
                <a:ea typeface="微软雅黑" panose="020B0503020204020204" charset="-122"/>
                <a:sym typeface="+mn-ea"/>
              </a:rPr>
              <a:t>3000</a:t>
            </a:r>
            <a:r>
              <a:rPr lang="zh-CN" altLang="en-US" sz="1200">
                <a:solidFill>
                  <a:schemeClr val="tx1">
                    <a:lumMod val="65000"/>
                    <a:lumOff val="35000"/>
                  </a:schemeClr>
                </a:solidFill>
                <a:effectLst/>
                <a:latin typeface="微软雅黑" panose="020B0503020204020204" charset="-122"/>
                <a:ea typeface="微软雅黑" panose="020B0503020204020204" charset="-122"/>
                <a:sym typeface="+mn-ea"/>
              </a:rPr>
              <a:t>多人</a:t>
            </a:r>
            <a:endParaRPr lang="zh-CN" altLang="en-US" sz="1200">
              <a:solidFill>
                <a:schemeClr val="tx1">
                  <a:lumMod val="65000"/>
                  <a:lumOff val="35000"/>
                </a:schemeClr>
              </a:solidFill>
              <a:effectLst/>
              <a:latin typeface="微软雅黑" panose="020B0503020204020204" charset="-122"/>
              <a:ea typeface="微软雅黑" panose="020B0503020204020204" charset="-122"/>
              <a:sym typeface="+mn-ea"/>
            </a:endParaRPr>
          </a:p>
        </p:txBody>
      </p:sp>
      <p:sp>
        <p:nvSpPr>
          <p:cNvPr id="27" name="文本框 7"/>
          <p:cNvSpPr txBox="1"/>
          <p:nvPr/>
        </p:nvSpPr>
        <p:spPr>
          <a:xfrm>
            <a:off x="6878022" y="5158875"/>
            <a:ext cx="1492123" cy="430282"/>
          </a:xfrm>
          <a:prstGeom prst="rect">
            <a:avLst/>
          </a:prstGeom>
          <a:noFill/>
        </p:spPr>
        <p:txBody>
          <a:bodyPr wrap="square" rtlCol="0">
            <a:spAutoFit/>
          </a:bodyPr>
          <a:lstStyle/>
          <a:p>
            <a:pPr algn="l"/>
            <a:r>
              <a:rPr lang="en-US" sz="2200" b="1" dirty="0">
                <a:solidFill>
                  <a:srgbClr val="D51B2A"/>
                </a:solidFill>
                <a:effectLst/>
                <a:latin typeface="微软雅黑" panose="020B0503020204020204" charset="-122"/>
                <a:ea typeface="微软雅黑" panose="020B0503020204020204" charset="-122"/>
              </a:rPr>
              <a:t>20000+</a:t>
            </a:r>
            <a:endParaRPr lang="en-US" altLang="zh-CN" sz="2200" b="1" dirty="0">
              <a:solidFill>
                <a:srgbClr val="D51B2A"/>
              </a:solidFill>
              <a:effectLst/>
              <a:latin typeface="微软雅黑" panose="020B0503020204020204" charset="-122"/>
              <a:ea typeface="微软雅黑" panose="020B0503020204020204" charset="-122"/>
              <a:sym typeface="+mn-ea"/>
            </a:endParaRPr>
          </a:p>
        </p:txBody>
      </p:sp>
      <p:sp>
        <p:nvSpPr>
          <p:cNvPr id="28" name="文本框 39"/>
          <p:cNvSpPr txBox="1"/>
          <p:nvPr/>
        </p:nvSpPr>
        <p:spPr>
          <a:xfrm>
            <a:off x="6309233" y="5519757"/>
            <a:ext cx="2478025" cy="312302"/>
          </a:xfrm>
          <a:prstGeom prst="rect">
            <a:avLst/>
          </a:prstGeom>
          <a:noFill/>
        </p:spPr>
        <p:txBody>
          <a:bodyPr wrap="square" rtlCol="0">
            <a:spAutoFit/>
          </a:bodyPr>
          <a:lstStyle/>
          <a:p>
            <a:pPr algn="ctr">
              <a:lnSpc>
                <a:spcPct val="120000"/>
              </a:lnSpc>
            </a:pPr>
            <a:r>
              <a:rPr sz="1200">
                <a:solidFill>
                  <a:schemeClr val="tx1">
                    <a:lumMod val="65000"/>
                    <a:lumOff val="35000"/>
                  </a:schemeClr>
                </a:solidFill>
                <a:effectLst/>
                <a:latin typeface="微软雅黑" panose="020B0503020204020204" charset="-122"/>
                <a:ea typeface="微软雅黑" panose="020B0503020204020204" charset="-122"/>
                <a:sym typeface="+mn-ea"/>
              </a:rPr>
              <a:t>已有20000多家企业选择了我们</a:t>
            </a:r>
            <a:endParaRPr sz="1200">
              <a:solidFill>
                <a:schemeClr val="tx1">
                  <a:lumMod val="65000"/>
                  <a:lumOff val="35000"/>
                </a:schemeClr>
              </a:solidFill>
              <a:effectLst/>
              <a:latin typeface="微软雅黑" panose="020B0503020204020204" charset="-122"/>
              <a:ea typeface="微软雅黑" panose="020B0503020204020204" charset="-122"/>
              <a:sym typeface="+mn-ea"/>
            </a:endParaRPr>
          </a:p>
        </p:txBody>
      </p:sp>
      <p:sp>
        <p:nvSpPr>
          <p:cNvPr id="29" name="文本框 8"/>
          <p:cNvSpPr txBox="1"/>
          <p:nvPr/>
        </p:nvSpPr>
        <p:spPr>
          <a:xfrm>
            <a:off x="8387715" y="5519777"/>
            <a:ext cx="2931160" cy="294005"/>
          </a:xfrm>
          <a:prstGeom prst="rect">
            <a:avLst/>
          </a:prstGeom>
          <a:noFill/>
        </p:spPr>
        <p:txBody>
          <a:bodyPr wrap="square" rtlCol="0">
            <a:spAutoFit/>
          </a:bodyPr>
          <a:lstStyle/>
          <a:p>
            <a:pPr algn="ctr">
              <a:lnSpc>
                <a:spcPct val="110000"/>
              </a:lnSpc>
            </a:pPr>
            <a:r>
              <a:rPr lang="zh-CN" sz="1200" dirty="0">
                <a:solidFill>
                  <a:schemeClr val="tx1">
                    <a:lumMod val="65000"/>
                    <a:lumOff val="35000"/>
                  </a:schemeClr>
                </a:solidFill>
                <a:effectLst/>
                <a:latin typeface="微软雅黑" panose="020B0503020204020204" charset="-122"/>
                <a:ea typeface="微软雅黑" panose="020B0503020204020204" charset="-122"/>
                <a:sym typeface="+mn-ea"/>
              </a:rPr>
              <a:t>每月</a:t>
            </a:r>
            <a:r>
              <a:rPr sz="1200" dirty="0">
                <a:solidFill>
                  <a:schemeClr val="tx1">
                    <a:lumMod val="65000"/>
                    <a:lumOff val="35000"/>
                  </a:schemeClr>
                </a:solidFill>
                <a:effectLst/>
                <a:latin typeface="微软雅黑" panose="020B0503020204020204" charset="-122"/>
                <a:ea typeface="微软雅黑" panose="020B0503020204020204" charset="-122"/>
                <a:sym typeface="+mn-ea"/>
              </a:rPr>
              <a:t>为50多万雇员提供优质服务</a:t>
            </a:r>
            <a:endParaRPr sz="1200" dirty="0">
              <a:solidFill>
                <a:schemeClr val="tx1">
                  <a:lumMod val="65000"/>
                  <a:lumOff val="35000"/>
                </a:schemeClr>
              </a:solidFill>
              <a:effectLst/>
              <a:latin typeface="微软雅黑" panose="020B0503020204020204" charset="-122"/>
              <a:ea typeface="微软雅黑" panose="020B0503020204020204" charset="-122"/>
              <a:sym typeface="+mn-ea"/>
            </a:endParaRPr>
          </a:p>
        </p:txBody>
      </p:sp>
      <p:sp>
        <p:nvSpPr>
          <p:cNvPr id="30" name="文本框 36"/>
          <p:cNvSpPr txBox="1"/>
          <p:nvPr/>
        </p:nvSpPr>
        <p:spPr>
          <a:xfrm>
            <a:off x="9107233" y="5125930"/>
            <a:ext cx="1862784" cy="430282"/>
          </a:xfrm>
          <a:prstGeom prst="rect">
            <a:avLst/>
          </a:prstGeom>
          <a:noFill/>
        </p:spPr>
        <p:txBody>
          <a:bodyPr wrap="square" rtlCol="0">
            <a:spAutoFit/>
          </a:bodyPr>
          <a:lstStyle/>
          <a:p>
            <a:pPr algn="l"/>
            <a:r>
              <a:rPr lang="en-US" sz="2200" b="1">
                <a:solidFill>
                  <a:srgbClr val="D51B2A"/>
                </a:solidFill>
                <a:effectLst/>
                <a:latin typeface="微软雅黑" panose="020B0503020204020204" charset="-122"/>
                <a:ea typeface="微软雅黑" panose="020B0503020204020204" charset="-122"/>
              </a:rPr>
              <a:t>500000+</a:t>
            </a:r>
            <a:endParaRPr lang="en-US" sz="2200" b="1">
              <a:solidFill>
                <a:srgbClr val="D51B2A"/>
              </a:solidFill>
              <a:effectLst/>
              <a:latin typeface="微软雅黑" panose="020B0503020204020204" charset="-122"/>
              <a:ea typeface="微软雅黑" panose="020B0503020204020204" charset="-122"/>
            </a:endParaRPr>
          </a:p>
        </p:txBody>
      </p:sp>
      <p:pic>
        <p:nvPicPr>
          <p:cNvPr id="5" name="图片 4" descr="业务gai"/>
          <p:cNvPicPr>
            <a:picLocks noChangeAspect="1"/>
          </p:cNvPicPr>
          <p:nvPr/>
        </p:nvPicPr>
        <p:blipFill>
          <a:blip r:embed="rId2"/>
          <a:stretch>
            <a:fillRect/>
          </a:stretch>
        </p:blipFill>
        <p:spPr>
          <a:xfrm>
            <a:off x="6194425" y="568325"/>
            <a:ext cx="4832985" cy="4832985"/>
          </a:xfrm>
          <a:prstGeom prst="rect">
            <a:avLst/>
          </a:prstGeom>
        </p:spPr>
      </p:pic>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34670" y="243205"/>
            <a:ext cx="2311400"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rPr>
              <a:t>集团荣誉</a:t>
            </a:r>
            <a:endPar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endParaRPr>
          </a:p>
        </p:txBody>
      </p:sp>
      <p:sp>
        <p:nvSpPr>
          <p:cNvPr id="6" name="矩形 2"/>
          <p:cNvSpPr/>
          <p:nvPr/>
        </p:nvSpPr>
        <p:spPr>
          <a:xfrm>
            <a:off x="1602105" y="1658620"/>
            <a:ext cx="4358640" cy="4099264"/>
          </a:xfrm>
          <a:prstGeom prst="rect">
            <a:avLst/>
          </a:prstGeom>
          <a:noFill/>
          <a:ln w="9525">
            <a:noFill/>
          </a:ln>
        </p:spPr>
        <p:txBody>
          <a:bodyPr wrap="square">
            <a:spAutoFit/>
          </a:bodyPr>
          <a:lstStyle/>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浙江省人力资源服务协会副会长单位</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江苏省人力资源行业协会常务理事</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深圳市人力资源协会副会长单位</a:t>
            </a:r>
            <a:endParaRPr lang="zh-CN" altLang="en-US" sz="1200" dirty="0">
              <a:solidFill>
                <a:schemeClr val="tx1">
                  <a:lumMod val="75000"/>
                  <a:lumOff val="25000"/>
                </a:schemeClr>
              </a:solidFill>
              <a:latin typeface="微软雅黑" panose="020B0503020204020204" charset="-122"/>
              <a:ea typeface="微软雅黑" panose="020B0503020204020204" charset="-122"/>
              <a:sym typeface="+mn-ea"/>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最具成长性企业</a:t>
            </a:r>
            <a:endParaRPr lang="zh-CN" altLang="en-US" sz="1200" dirty="0">
              <a:solidFill>
                <a:schemeClr val="tx1">
                  <a:lumMod val="75000"/>
                  <a:lumOff val="25000"/>
                </a:schemeClr>
              </a:solidFill>
              <a:latin typeface="微软雅黑" panose="020B0503020204020204" charset="-122"/>
              <a:ea typeface="微软雅黑" panose="020B0503020204020204" charset="-122"/>
              <a:sym typeface="+mn-ea"/>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服务业明星企业</a:t>
            </a:r>
            <a:endParaRPr lang="en-US" altLang="zh-CN" sz="1200" dirty="0">
              <a:solidFill>
                <a:schemeClr val="tx1">
                  <a:lumMod val="75000"/>
                  <a:lumOff val="25000"/>
                </a:schemeClr>
              </a:solidFill>
              <a:latin typeface="微软雅黑" panose="020B0503020204020204" charset="-122"/>
              <a:ea typeface="微软雅黑" panose="020B0503020204020204" charset="-122"/>
              <a:sym typeface="+mn-ea"/>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服务业先进集体</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服务业十强企业</a:t>
            </a:r>
            <a:endParaRPr lang="zh-CN" altLang="en-US" sz="1200" dirty="0">
              <a:solidFill>
                <a:schemeClr val="tx1">
                  <a:lumMod val="75000"/>
                  <a:lumOff val="25000"/>
                </a:schemeClr>
              </a:solidFill>
              <a:latin typeface="微软雅黑" panose="020B0503020204020204" charset="-122"/>
              <a:ea typeface="微软雅黑" panose="020B0503020204020204" charset="-122"/>
              <a:sym typeface="+mn-ea"/>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服务外包优秀企业</a:t>
            </a:r>
            <a:endParaRPr lang="en-US" altLang="zh-CN" sz="1200" dirty="0">
              <a:solidFill>
                <a:schemeClr val="tx1">
                  <a:lumMod val="75000"/>
                  <a:lumOff val="25000"/>
                </a:schemeClr>
              </a:solidFill>
              <a:latin typeface="微软雅黑" panose="020B0503020204020204" charset="-122"/>
              <a:ea typeface="微软雅黑" panose="020B0503020204020204" charset="-122"/>
              <a:sym typeface="+mn-ea"/>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通过ISO9001：2008 质量管理体系认证</a:t>
            </a:r>
            <a:endParaRPr lang="zh-CN" altLang="en-US" sz="1200" dirty="0">
              <a:solidFill>
                <a:schemeClr val="tx1">
                  <a:lumMod val="75000"/>
                  <a:lumOff val="25000"/>
                </a:schemeClr>
              </a:solidFill>
              <a:latin typeface="微软雅黑" panose="020B0503020204020204" charset="-122"/>
              <a:ea typeface="微软雅黑" panose="020B0503020204020204" charset="-122"/>
              <a:sym typeface="+mn-ea"/>
            </a:endParaRPr>
          </a:p>
          <a:p>
            <a:pPr>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通过</a:t>
            </a:r>
            <a:r>
              <a:rPr lang="en-US" altLang="zh-CN" sz="1200" dirty="0">
                <a:solidFill>
                  <a:schemeClr val="tx1">
                    <a:lumMod val="75000"/>
                    <a:lumOff val="25000"/>
                  </a:schemeClr>
                </a:solidFill>
                <a:latin typeface="微软雅黑" panose="020B0503020204020204" charset="-122"/>
                <a:ea typeface="微软雅黑" panose="020B0503020204020204" charset="-122"/>
                <a:sym typeface="+mn-ea"/>
              </a:rPr>
              <a:t>ISO45001</a:t>
            </a: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a:t>
            </a:r>
            <a:r>
              <a:rPr lang="en-US" altLang="zh-CN" sz="1200" dirty="0">
                <a:solidFill>
                  <a:schemeClr val="tx1">
                    <a:lumMod val="75000"/>
                    <a:lumOff val="25000"/>
                  </a:schemeClr>
                </a:solidFill>
                <a:latin typeface="微软雅黑" panose="020B0503020204020204" charset="-122"/>
                <a:ea typeface="微软雅黑" panose="020B0503020204020204" charset="-122"/>
                <a:sym typeface="+mn-ea"/>
              </a:rPr>
              <a:t>2018 </a:t>
            </a: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职业健康安全管理体系认证</a:t>
            </a:r>
            <a:endParaRPr lang="zh-CN" altLang="en-US" sz="1200" dirty="0">
              <a:solidFill>
                <a:schemeClr val="tx1">
                  <a:lumMod val="75000"/>
                  <a:lumOff val="25000"/>
                </a:schemeClr>
              </a:solidFill>
              <a:latin typeface="微软雅黑" panose="020B0503020204020204" charset="-122"/>
              <a:ea typeface="微软雅黑" panose="020B0503020204020204" charset="-122"/>
              <a:sym typeface="+mn-ea"/>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通过</a:t>
            </a:r>
            <a:r>
              <a:rPr lang="en-US" altLang="zh-CN" sz="1200" dirty="0">
                <a:solidFill>
                  <a:schemeClr val="tx1">
                    <a:lumMod val="75000"/>
                    <a:lumOff val="25000"/>
                  </a:schemeClr>
                </a:solidFill>
                <a:latin typeface="微软雅黑" panose="020B0503020204020204" charset="-122"/>
                <a:ea typeface="微软雅黑" panose="020B0503020204020204" charset="-122"/>
                <a:sym typeface="+mn-ea"/>
              </a:rPr>
              <a:t>ISO14001</a:t>
            </a: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a:t>
            </a:r>
            <a:r>
              <a:rPr lang="en-US" altLang="zh-CN" sz="1200" dirty="0">
                <a:solidFill>
                  <a:schemeClr val="tx1">
                    <a:lumMod val="75000"/>
                    <a:lumOff val="25000"/>
                  </a:schemeClr>
                </a:solidFill>
                <a:latin typeface="微软雅黑" panose="020B0503020204020204" charset="-122"/>
                <a:ea typeface="微软雅黑" panose="020B0503020204020204" charset="-122"/>
                <a:sym typeface="+mn-ea"/>
              </a:rPr>
              <a:t>2015 </a:t>
            </a: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环境管理体系认证</a:t>
            </a:r>
            <a:endParaRPr lang="zh-CN" altLang="en-US" sz="1200"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10" name="文本框 9"/>
          <p:cNvSpPr txBox="1"/>
          <p:nvPr/>
        </p:nvSpPr>
        <p:spPr>
          <a:xfrm>
            <a:off x="6694170" y="1658620"/>
            <a:ext cx="3954780" cy="4154170"/>
          </a:xfrm>
          <a:prstGeom prst="rect">
            <a:avLst/>
          </a:prstGeom>
          <a:noFill/>
        </p:spPr>
        <p:txBody>
          <a:bodyPr wrap="square" rtlCol="0" anchor="t">
            <a:spAutoFit/>
          </a:bodyPr>
          <a:lstStyle/>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江苏省诚信人力资源服务机构</a:t>
            </a:r>
            <a:endParaRPr lang="zh-CN" altLang="en-US" sz="1200" dirty="0">
              <a:solidFill>
                <a:schemeClr val="tx1">
                  <a:lumMod val="75000"/>
                  <a:lumOff val="25000"/>
                </a:schemeClr>
              </a:solidFill>
              <a:latin typeface="微软雅黑" panose="020B0503020204020204" charset="-122"/>
              <a:ea typeface="微软雅黑" panose="020B0503020204020204" charset="-122"/>
              <a:sym typeface="+mn-ea"/>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浙江省级人力资源服务企业信用等级”四星级企业“</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上海人才服务行业协会信得过人力资源服务机构</a:t>
            </a:r>
            <a:endParaRPr lang="zh-CN" altLang="en-US" sz="1200" dirty="0">
              <a:solidFill>
                <a:schemeClr val="tx1">
                  <a:lumMod val="75000"/>
                  <a:lumOff val="25000"/>
                </a:schemeClr>
              </a:solidFill>
              <a:latin typeface="微软雅黑" panose="020B0503020204020204" charset="-122"/>
              <a:ea typeface="微软雅黑" panose="020B0503020204020204" charset="-122"/>
              <a:sym typeface="+mn-ea"/>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顺丰全国最佳外部服务商</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”邦芒“荣获浙江省著名商标认证</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江苏省人力资源服务业十大领军人才企业</a:t>
            </a:r>
            <a:endParaRPr lang="zh-CN" altLang="en-US" sz="1200" dirty="0">
              <a:solidFill>
                <a:schemeClr val="tx1">
                  <a:lumMod val="75000"/>
                  <a:lumOff val="25000"/>
                </a:schemeClr>
              </a:solidFill>
              <a:latin typeface="微软雅黑" panose="020B0503020204020204" charset="-122"/>
              <a:ea typeface="微软雅黑" panose="020B0503020204020204" charset="-122"/>
              <a:sym typeface="+mn-ea"/>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浙江省级重点培育人力资源服务企业</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上海百强人力资源服务机构十强</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全国人力资源诚信服务示范机构</a:t>
            </a:r>
            <a:endParaRPr lang="zh-CN" altLang="en-US" sz="1200" dirty="0">
              <a:solidFill>
                <a:schemeClr val="tx1">
                  <a:lumMod val="75000"/>
                  <a:lumOff val="25000"/>
                </a:schemeClr>
              </a:solidFill>
              <a:latin typeface="微软雅黑" panose="020B0503020204020204" charset="-122"/>
              <a:ea typeface="微软雅黑" panose="020B0503020204020204" charset="-122"/>
              <a:sym typeface="+mn-ea"/>
            </a:endParaRPr>
          </a:p>
          <a:p>
            <a:pPr eaLnBrk="1" hangingPunct="1">
              <a:lnSpc>
                <a:spcPct val="200000"/>
              </a:lnSpc>
            </a:pP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助力抗击疫情、服务复工复产优秀企业</a:t>
            </a:r>
            <a:endParaRPr lang="zh-CN" altLang="en-US" sz="1200" dirty="0">
              <a:solidFill>
                <a:schemeClr val="tx1">
                  <a:lumMod val="75000"/>
                  <a:lumOff val="25000"/>
                </a:schemeClr>
              </a:solidFill>
              <a:latin typeface="微软雅黑" panose="020B0503020204020204" charset="-122"/>
              <a:ea typeface="微软雅黑" panose="020B0503020204020204" charset="-122"/>
              <a:sym typeface="+mn-ea"/>
            </a:endParaRPr>
          </a:p>
          <a:p>
            <a:pPr eaLnBrk="1" hangingPunct="1">
              <a:lnSpc>
                <a:spcPct val="200000"/>
              </a:lnSpc>
            </a:pPr>
            <a:r>
              <a:rPr lang="en-US" altLang="zh-CN" sz="1200" dirty="0" err="1">
                <a:solidFill>
                  <a:schemeClr val="tx1">
                    <a:lumMod val="75000"/>
                    <a:lumOff val="25000"/>
                  </a:schemeClr>
                </a:solidFill>
                <a:latin typeface="微软雅黑" panose="020B0503020204020204" charset="-122"/>
                <a:ea typeface="微软雅黑" panose="020B0503020204020204" charset="-122"/>
                <a:sym typeface="+mn-ea"/>
              </a:rPr>
              <a:t>MeetHR</a:t>
            </a:r>
            <a:r>
              <a:rPr lang="zh-CN" altLang="en-US" sz="1200" dirty="0">
                <a:solidFill>
                  <a:schemeClr val="tx1">
                    <a:lumMod val="75000"/>
                    <a:lumOff val="25000"/>
                  </a:schemeClr>
                </a:solidFill>
                <a:latin typeface="微软雅黑" panose="020B0503020204020204" charset="-122"/>
                <a:ea typeface="微软雅黑" panose="020B0503020204020204" charset="-122"/>
                <a:sym typeface="+mn-ea"/>
              </a:rPr>
              <a:t>十大影响力人力资源品牌</a:t>
            </a:r>
            <a:endParaRPr lang="zh-CN" altLang="en-US" sz="1200"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32" name="菱形 31"/>
          <p:cNvSpPr/>
          <p:nvPr/>
        </p:nvSpPr>
        <p:spPr>
          <a:xfrm>
            <a:off x="1440180" y="187706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菱形 32"/>
          <p:cNvSpPr/>
          <p:nvPr/>
        </p:nvSpPr>
        <p:spPr>
          <a:xfrm>
            <a:off x="1440180" y="224282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菱形 33"/>
          <p:cNvSpPr/>
          <p:nvPr/>
        </p:nvSpPr>
        <p:spPr>
          <a:xfrm>
            <a:off x="1440180" y="260858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菱形 34"/>
          <p:cNvSpPr/>
          <p:nvPr/>
        </p:nvSpPr>
        <p:spPr>
          <a:xfrm>
            <a:off x="1440180" y="297434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菱形 35"/>
          <p:cNvSpPr/>
          <p:nvPr/>
        </p:nvSpPr>
        <p:spPr>
          <a:xfrm>
            <a:off x="1440180" y="334010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菱形 36"/>
          <p:cNvSpPr/>
          <p:nvPr/>
        </p:nvSpPr>
        <p:spPr>
          <a:xfrm>
            <a:off x="1440180" y="370586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菱形 37"/>
          <p:cNvSpPr/>
          <p:nvPr/>
        </p:nvSpPr>
        <p:spPr>
          <a:xfrm>
            <a:off x="1440180" y="407162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菱形 38"/>
          <p:cNvSpPr/>
          <p:nvPr/>
        </p:nvSpPr>
        <p:spPr>
          <a:xfrm>
            <a:off x="1440180" y="443738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菱形 39"/>
          <p:cNvSpPr/>
          <p:nvPr/>
        </p:nvSpPr>
        <p:spPr>
          <a:xfrm>
            <a:off x="1440180" y="480314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菱形 40"/>
          <p:cNvSpPr/>
          <p:nvPr/>
        </p:nvSpPr>
        <p:spPr>
          <a:xfrm>
            <a:off x="1440180" y="516890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菱形 43"/>
          <p:cNvSpPr/>
          <p:nvPr/>
        </p:nvSpPr>
        <p:spPr>
          <a:xfrm>
            <a:off x="6532245" y="187706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菱形 2"/>
          <p:cNvSpPr/>
          <p:nvPr/>
        </p:nvSpPr>
        <p:spPr>
          <a:xfrm>
            <a:off x="6532245" y="224282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菱形 45"/>
          <p:cNvSpPr/>
          <p:nvPr/>
        </p:nvSpPr>
        <p:spPr>
          <a:xfrm>
            <a:off x="6532245" y="260858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菱形 46"/>
          <p:cNvSpPr/>
          <p:nvPr/>
        </p:nvSpPr>
        <p:spPr>
          <a:xfrm>
            <a:off x="6532245" y="297434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菱形 47"/>
          <p:cNvSpPr/>
          <p:nvPr/>
        </p:nvSpPr>
        <p:spPr>
          <a:xfrm>
            <a:off x="6532245" y="334010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菱形 48"/>
          <p:cNvSpPr/>
          <p:nvPr/>
        </p:nvSpPr>
        <p:spPr>
          <a:xfrm>
            <a:off x="6532245" y="370586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菱形 49"/>
          <p:cNvSpPr/>
          <p:nvPr/>
        </p:nvSpPr>
        <p:spPr>
          <a:xfrm>
            <a:off x="6532245" y="407162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菱形 50"/>
          <p:cNvSpPr/>
          <p:nvPr/>
        </p:nvSpPr>
        <p:spPr>
          <a:xfrm>
            <a:off x="6532245" y="443738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菱形 51"/>
          <p:cNvSpPr/>
          <p:nvPr/>
        </p:nvSpPr>
        <p:spPr>
          <a:xfrm>
            <a:off x="6532245" y="480314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菱形 52"/>
          <p:cNvSpPr/>
          <p:nvPr/>
        </p:nvSpPr>
        <p:spPr>
          <a:xfrm>
            <a:off x="6532245" y="516890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邦芒人力LOGO"/>
          <p:cNvPicPr>
            <a:picLocks noChangeAspect="1"/>
          </p:cNvPicPr>
          <p:nvPr/>
        </p:nvPicPr>
        <p:blipFill>
          <a:blip r:embed="rId1"/>
          <a:stretch>
            <a:fillRect/>
          </a:stretch>
        </p:blipFill>
        <p:spPr>
          <a:xfrm>
            <a:off x="10649585" y="6048375"/>
            <a:ext cx="1265555" cy="666115"/>
          </a:xfrm>
          <a:prstGeom prst="rect">
            <a:avLst/>
          </a:prstGeom>
        </p:spPr>
      </p:pic>
      <p:sp>
        <p:nvSpPr>
          <p:cNvPr id="4" name="菱形 3"/>
          <p:cNvSpPr/>
          <p:nvPr/>
        </p:nvSpPr>
        <p:spPr>
          <a:xfrm>
            <a:off x="6541770" y="5545455"/>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菱形 4"/>
          <p:cNvSpPr/>
          <p:nvPr/>
        </p:nvSpPr>
        <p:spPr>
          <a:xfrm>
            <a:off x="1440180" y="5530850"/>
            <a:ext cx="161925" cy="161925"/>
          </a:xfrm>
          <a:prstGeom prst="diamond">
            <a:avLst/>
          </a:prstGeom>
          <a:solidFill>
            <a:srgbClr val="CE11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5" name="泪滴形 14"/>
          <p:cNvSpPr/>
          <p:nvPr/>
        </p:nvSpPr>
        <p:spPr>
          <a:xfrm>
            <a:off x="1233170" y="2009775"/>
            <a:ext cx="1543050" cy="1285875"/>
          </a:xfrm>
          <a:prstGeom prst="teardrop">
            <a:avLst/>
          </a:prstGeom>
          <a:solidFill>
            <a:srgbClr val="BE0C2B"/>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5" name="图片 44" descr="邦芒人力LOGO"/>
          <p:cNvPicPr>
            <a:picLocks noChangeAspect="1"/>
          </p:cNvPicPr>
          <p:nvPr>
            <p:custDataLst>
              <p:tags r:id="rId1"/>
            </p:custDataLst>
          </p:nvPr>
        </p:nvPicPr>
        <p:blipFill>
          <a:blip r:embed="rId2"/>
          <a:stretch>
            <a:fillRect/>
          </a:stretch>
        </p:blipFill>
        <p:spPr>
          <a:xfrm>
            <a:off x="10649585" y="6048375"/>
            <a:ext cx="1265555" cy="666115"/>
          </a:xfrm>
          <a:prstGeom prst="rect">
            <a:avLst/>
          </a:prstGeom>
        </p:spPr>
      </p:pic>
      <p:sp>
        <p:nvSpPr>
          <p:cNvPr id="2" name="文本框 1"/>
          <p:cNvSpPr txBox="1"/>
          <p:nvPr/>
        </p:nvSpPr>
        <p:spPr>
          <a:xfrm>
            <a:off x="534670" y="243205"/>
            <a:ext cx="2311400"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rPr>
              <a:t>服务优势</a:t>
            </a:r>
            <a:endPar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endParaRPr>
          </a:p>
        </p:txBody>
      </p:sp>
      <p:sp>
        <p:nvSpPr>
          <p:cNvPr id="7" name="Freeform 37"/>
          <p:cNvSpPr>
            <a:spLocks noEditPoints="1"/>
          </p:cNvSpPr>
          <p:nvPr/>
        </p:nvSpPr>
        <p:spPr bwMode="auto">
          <a:xfrm>
            <a:off x="1728788" y="2348230"/>
            <a:ext cx="550545" cy="570865"/>
          </a:xfrm>
          <a:custGeom>
            <a:avLst/>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a:noFill/>
          </a:ln>
        </p:spPr>
        <p:txBody>
          <a:bodyPr vert="horz" wrap="square" lIns="121920" tIns="60960" rIns="121920" bIns="60960" numCol="1" anchor="t" anchorCtr="0" compatLnSpc="1"/>
          <a:lstStyle/>
          <a:p>
            <a:endParaRPr lang="en-US" sz="3200">
              <a:latin typeface="微软雅黑" panose="020B0503020204020204" charset="-122"/>
              <a:ea typeface="微软雅黑" panose="020B0503020204020204" charset="-122"/>
            </a:endParaRPr>
          </a:p>
        </p:txBody>
      </p:sp>
      <p:sp>
        <p:nvSpPr>
          <p:cNvPr id="125" name="矩形 124"/>
          <p:cNvSpPr/>
          <p:nvPr/>
        </p:nvSpPr>
        <p:spPr>
          <a:xfrm>
            <a:off x="863600" y="4003040"/>
            <a:ext cx="2529205" cy="1078116"/>
          </a:xfrm>
          <a:prstGeom prst="rect">
            <a:avLst/>
          </a:prstGeom>
        </p:spPr>
        <p:txBody>
          <a:bodyPr wrap="square">
            <a:spAutoFit/>
            <a:scene3d>
              <a:camera prst="orthographicFront"/>
              <a:lightRig rig="threePt" dir="t"/>
            </a:scene3d>
            <a:sp3d contourW="12700"/>
          </a:bodyPr>
          <a:lstStyle/>
          <a:p>
            <a:pPr marL="0" marR="0" lvl="0" indent="0" algn="l" defTabSz="685800" rtl="0" eaLnBrk="1" fontAlgn="auto" latinLnBrk="0" hangingPunct="1">
              <a:lnSpc>
                <a:spcPct val="150000"/>
              </a:lnSpc>
              <a:spcBef>
                <a:spcPct val="0"/>
              </a:spcBef>
              <a:spcAft>
                <a:spcPct val="0"/>
              </a:spcAft>
              <a:buClrTx/>
              <a:buSzTx/>
              <a:buFontTx/>
              <a:buNone/>
              <a:defRPr/>
            </a:pPr>
            <a:r>
              <a:rPr lang="en-US" sz="11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       </a:t>
            </a:r>
            <a:r>
              <a:rPr sz="1100" dirty="0">
                <a:ln>
                  <a:noFill/>
                </a:ln>
                <a:solidFill>
                  <a:schemeClr val="tx1">
                    <a:lumMod val="65000"/>
                    <a:lumOff val="35000"/>
                  </a:schemeClr>
                </a:solidFill>
                <a:effectLst/>
                <a:uLnTx/>
                <a:uFillTx/>
                <a:latin typeface="微软雅黑" panose="020B0503020204020204" charset="-122"/>
                <a:ea typeface="微软雅黑" panose="020B0503020204020204" charset="-122"/>
                <a:cs typeface="微软雅黑" panose="020B0503020204020204" charset="-122"/>
                <a:sym typeface="+mn-ea"/>
              </a:rPr>
              <a:t>全国直营包括分公司和子公司已达到2</a:t>
            </a:r>
            <a:r>
              <a:rPr lang="en-US" sz="1100" dirty="0">
                <a:ln>
                  <a:noFill/>
                </a:ln>
                <a:solidFill>
                  <a:schemeClr val="tx1">
                    <a:lumMod val="65000"/>
                    <a:lumOff val="35000"/>
                  </a:schemeClr>
                </a:solidFill>
                <a:effectLst/>
                <a:uLnTx/>
                <a:uFillTx/>
                <a:latin typeface="微软雅黑" panose="020B0503020204020204" charset="-122"/>
                <a:ea typeface="微软雅黑" panose="020B0503020204020204" charset="-122"/>
                <a:cs typeface="微软雅黑" panose="020B0503020204020204" charset="-122"/>
                <a:sym typeface="+mn-ea"/>
              </a:rPr>
              <a:t>2</a:t>
            </a:r>
            <a:r>
              <a:rPr sz="1100" dirty="0">
                <a:ln>
                  <a:noFill/>
                </a:ln>
                <a:solidFill>
                  <a:schemeClr val="tx1">
                    <a:lumMod val="65000"/>
                    <a:lumOff val="35000"/>
                  </a:schemeClr>
                </a:solidFill>
                <a:effectLst/>
                <a:uLnTx/>
                <a:uFillTx/>
                <a:latin typeface="微软雅黑" panose="020B0503020204020204" charset="-122"/>
                <a:ea typeface="微软雅黑" panose="020B0503020204020204" charset="-122"/>
                <a:cs typeface="微软雅黑" panose="020B0503020204020204" charset="-122"/>
                <a:sym typeface="+mn-ea"/>
              </a:rPr>
              <a:t>8家，联盟企业遍及全国所有城市，可以为客户提供点对点的落地服务。</a:t>
            </a:r>
            <a:endParaRPr lang="zh-CN" altLang="en-US" sz="1100" dirty="0">
              <a:ln>
                <a:noFill/>
              </a:ln>
              <a:solidFill>
                <a:schemeClr val="tx1">
                  <a:lumMod val="65000"/>
                  <a:lumOff val="35000"/>
                </a:schemeClr>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14" name="文本框 13"/>
          <p:cNvSpPr txBox="1"/>
          <p:nvPr/>
        </p:nvSpPr>
        <p:spPr>
          <a:xfrm>
            <a:off x="1026795" y="3527425"/>
            <a:ext cx="2011680" cy="410845"/>
          </a:xfrm>
          <a:prstGeom prst="rect">
            <a:avLst/>
          </a:prstGeom>
          <a:noFill/>
        </p:spPr>
        <p:txBody>
          <a:bodyPr wrap="none" rtlCol="0" anchor="t">
            <a:spAutoFit/>
          </a:bodyPr>
          <a:lstStyle/>
          <a:p>
            <a:pPr marL="0" marR="0" lvl="0" indent="0" algn="ctr" defTabSz="457200" eaLnBrk="1" fontAlgn="auto" latinLnBrk="0" hangingPunct="1">
              <a:lnSpc>
                <a:spcPct val="130000"/>
              </a:lnSpc>
              <a:spcBef>
                <a:spcPts val="0"/>
              </a:spcBef>
              <a:spcAft>
                <a:spcPts val="0"/>
              </a:spcAft>
              <a:buClrTx/>
              <a:buSzTx/>
              <a:buFontTx/>
              <a:buNone/>
              <a:defRPr/>
            </a:pPr>
            <a:r>
              <a:rPr lang="zh-CN" altLang="en-US" sz="1600" dirty="0">
                <a:solidFill>
                  <a:schemeClr val="tx1">
                    <a:lumMod val="75000"/>
                    <a:lumOff val="25000"/>
                  </a:schemeClr>
                </a:solidFill>
                <a:sym typeface="+mn-ea"/>
              </a:rPr>
              <a:t>全国覆盖点对点服务</a:t>
            </a:r>
            <a:endParaRPr lang="zh-CN" altLang="en-US" sz="1600" dirty="0">
              <a:solidFill>
                <a:schemeClr val="tx1">
                  <a:lumMod val="75000"/>
                  <a:lumOff val="25000"/>
                </a:schemeClr>
              </a:solidFill>
              <a:sym typeface="+mn-ea"/>
            </a:endParaRPr>
          </a:p>
        </p:txBody>
      </p:sp>
      <p:sp>
        <p:nvSpPr>
          <p:cNvPr id="16" name="泪滴形 15"/>
          <p:cNvSpPr/>
          <p:nvPr/>
        </p:nvSpPr>
        <p:spPr>
          <a:xfrm>
            <a:off x="3991610" y="2009775"/>
            <a:ext cx="1543050" cy="1285875"/>
          </a:xfrm>
          <a:prstGeom prst="teardrop">
            <a:avLst/>
          </a:prstGeom>
          <a:solidFill>
            <a:srgbClr val="BE0C2B"/>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601720" y="4003040"/>
            <a:ext cx="2529205" cy="1360805"/>
          </a:xfrm>
          <a:prstGeom prst="rect">
            <a:avLst/>
          </a:prstGeom>
        </p:spPr>
        <p:txBody>
          <a:bodyPr wrap="square">
            <a:spAutoFit/>
            <a:scene3d>
              <a:camera prst="orthographicFront"/>
              <a:lightRig rig="threePt" dir="t"/>
            </a:scene3d>
            <a:sp3d contourW="12700"/>
          </a:bodyPr>
          <a:lstStyle/>
          <a:p>
            <a:pPr marL="0" marR="0" lvl="0" indent="0" algn="l" defTabSz="685800" rtl="0" eaLnBrk="1" fontAlgn="auto" latinLnBrk="0" hangingPunct="1">
              <a:lnSpc>
                <a:spcPct val="150000"/>
              </a:lnSpc>
              <a:spcBef>
                <a:spcPct val="0"/>
              </a:spcBef>
              <a:spcAft>
                <a:spcPct val="0"/>
              </a:spcAft>
              <a:buClrTx/>
              <a:buSzTx/>
              <a:buFontTx/>
              <a:buNone/>
              <a:defRPr/>
            </a:pPr>
            <a:r>
              <a:rPr lang="en-US" sz="1100" dirty="0">
                <a:ln>
                  <a:noFill/>
                </a:ln>
                <a:solidFill>
                  <a:schemeClr val="tx1">
                    <a:lumMod val="65000"/>
                    <a:lumOff val="35000"/>
                  </a:schemeClr>
                </a:solidFill>
                <a:effectLst/>
                <a:uLnTx/>
                <a:uFillTx/>
                <a:latin typeface="微软雅黑" panose="020B0503020204020204" charset="-122"/>
                <a:ea typeface="微软雅黑" panose="020B0503020204020204" charset="-122"/>
                <a:cs typeface="微软雅黑" panose="020B0503020204020204" charset="-122"/>
                <a:sym typeface="+mn-ea"/>
              </a:rPr>
              <a:t>       </a:t>
            </a:r>
            <a:r>
              <a:rPr sz="1100" dirty="0">
                <a:ln>
                  <a:noFill/>
                </a:ln>
                <a:solidFill>
                  <a:schemeClr val="tx1">
                    <a:lumMod val="65000"/>
                    <a:lumOff val="35000"/>
                  </a:schemeClr>
                </a:solidFill>
                <a:effectLst/>
                <a:uLnTx/>
                <a:uFillTx/>
                <a:latin typeface="微软雅黑" panose="020B0503020204020204" charset="-122"/>
                <a:ea typeface="微软雅黑" panose="020B0503020204020204" charset="-122"/>
                <a:cs typeface="微软雅黑" panose="020B0503020204020204" charset="-122"/>
                <a:sym typeface="+mn-ea"/>
              </a:rPr>
              <a:t>行业内率先投入巨资打造人力资源信息管理系统”人事宝云平台“，可以按照客户要求，完成个性化的数据交换，实现信息在全国范围内的即时查询。</a:t>
            </a:r>
            <a:endParaRPr lang="zh-CN" altLang="en-US" sz="1100" dirty="0">
              <a:ln>
                <a:noFill/>
              </a:ln>
              <a:solidFill>
                <a:schemeClr val="tx1">
                  <a:lumMod val="65000"/>
                  <a:lumOff val="35000"/>
                </a:schemeClr>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19" name="文本框 18"/>
          <p:cNvSpPr txBox="1"/>
          <p:nvPr/>
        </p:nvSpPr>
        <p:spPr>
          <a:xfrm>
            <a:off x="3988435" y="3527425"/>
            <a:ext cx="1605280" cy="410845"/>
          </a:xfrm>
          <a:prstGeom prst="rect">
            <a:avLst/>
          </a:prstGeom>
          <a:noFill/>
        </p:spPr>
        <p:txBody>
          <a:bodyPr wrap="none" rtlCol="0" anchor="t">
            <a:spAutoFit/>
          </a:bodyPr>
          <a:lstStyle/>
          <a:p>
            <a:pPr marL="0" marR="0" lvl="0" indent="0" algn="ctr" defTabSz="457200" eaLnBrk="1" fontAlgn="auto" latinLnBrk="0" hangingPunct="1">
              <a:lnSpc>
                <a:spcPct val="130000"/>
              </a:lnSpc>
              <a:spcBef>
                <a:spcPts val="0"/>
              </a:spcBef>
              <a:spcAft>
                <a:spcPts val="0"/>
              </a:spcAft>
              <a:buClrTx/>
              <a:buSzTx/>
              <a:buFontTx/>
              <a:buNone/>
              <a:defRPr/>
            </a:pPr>
            <a:r>
              <a:rPr lang="zh-CN" sz="1600" dirty="0">
                <a:solidFill>
                  <a:schemeClr val="tx1">
                    <a:lumMod val="75000"/>
                    <a:lumOff val="25000"/>
                  </a:schemeClr>
                </a:solidFill>
                <a:sym typeface="+mn-ea"/>
              </a:rPr>
              <a:t>领先的行业技术</a:t>
            </a:r>
            <a:endParaRPr lang="zh-CN" altLang="en-US" sz="1600" b="1" dirty="0">
              <a:solidFill>
                <a:schemeClr val="tx1">
                  <a:lumMod val="75000"/>
                  <a:lumOff val="25000"/>
                </a:schemeClr>
              </a:solidFill>
              <a:sym typeface="+mn-ea"/>
            </a:endParaRPr>
          </a:p>
        </p:txBody>
      </p:sp>
      <p:sp>
        <p:nvSpPr>
          <p:cNvPr id="20" name="泪滴形 19"/>
          <p:cNvSpPr/>
          <p:nvPr/>
        </p:nvSpPr>
        <p:spPr>
          <a:xfrm>
            <a:off x="6778625" y="2009775"/>
            <a:ext cx="1543050" cy="1285875"/>
          </a:xfrm>
          <a:prstGeom prst="teardrop">
            <a:avLst/>
          </a:prstGeom>
          <a:solidFill>
            <a:srgbClr val="BE0C2B"/>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409055" y="4003040"/>
            <a:ext cx="2529205" cy="1332031"/>
          </a:xfrm>
          <a:prstGeom prst="rect">
            <a:avLst/>
          </a:prstGeom>
        </p:spPr>
        <p:txBody>
          <a:bodyPr wrap="square">
            <a:spAutoFit/>
            <a:scene3d>
              <a:camera prst="orthographicFront"/>
              <a:lightRig rig="threePt" dir="t"/>
            </a:scene3d>
            <a:sp3d contourW="12700"/>
          </a:bodyPr>
          <a:lstStyle/>
          <a:p>
            <a:pPr marL="0" marR="0" lvl="0" indent="0" algn="l" defTabSz="685800" rtl="0" eaLnBrk="1" fontAlgn="auto" latinLnBrk="0" hangingPunct="1">
              <a:lnSpc>
                <a:spcPct val="150000"/>
              </a:lnSpc>
              <a:spcBef>
                <a:spcPct val="0"/>
              </a:spcBef>
              <a:spcAft>
                <a:spcPct val="0"/>
              </a:spcAft>
              <a:buClrTx/>
              <a:buSzTx/>
              <a:buFontTx/>
              <a:buNone/>
              <a:defRPr/>
            </a:pPr>
            <a:r>
              <a:rPr lang="en-US" sz="1100" dirty="0">
                <a:ln>
                  <a:noFill/>
                </a:ln>
                <a:solidFill>
                  <a:schemeClr val="tx1">
                    <a:lumMod val="65000"/>
                    <a:lumOff val="35000"/>
                  </a:schemeClr>
                </a:solidFill>
                <a:effectLst/>
                <a:uLnTx/>
                <a:uFillTx/>
                <a:latin typeface="微软雅黑" panose="020B0503020204020204" charset="-122"/>
                <a:ea typeface="微软雅黑" panose="020B0503020204020204" charset="-122"/>
                <a:sym typeface="+mn-ea"/>
              </a:rPr>
              <a:t>       </a:t>
            </a:r>
            <a:r>
              <a:rPr sz="1100" dirty="0">
                <a:ln>
                  <a:noFill/>
                </a:ln>
                <a:solidFill>
                  <a:schemeClr val="tx1">
                    <a:lumMod val="65000"/>
                    <a:lumOff val="35000"/>
                  </a:schemeClr>
                </a:solidFill>
                <a:effectLst/>
                <a:uLnTx/>
                <a:uFillTx/>
                <a:latin typeface="微软雅黑" panose="020B0503020204020204" charset="-122"/>
                <a:ea typeface="微软雅黑" panose="020B0503020204020204" charset="-122"/>
                <a:sym typeface="+mn-ea"/>
              </a:rPr>
              <a:t>匠心十五年，凭借上万成功案例经验，可针对不同企业的个性化需求量身定制灵活的人力资源服务综合解决方案，为客户提供高品质的卓越服务。</a:t>
            </a:r>
            <a:endParaRPr lang="zh-CN" altLang="en-US" sz="1100" dirty="0">
              <a:ln>
                <a:noFill/>
              </a:ln>
              <a:solidFill>
                <a:schemeClr val="tx1">
                  <a:lumMod val="65000"/>
                  <a:lumOff val="35000"/>
                </a:schemeClr>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23" name="文本框 22"/>
          <p:cNvSpPr txBox="1"/>
          <p:nvPr/>
        </p:nvSpPr>
        <p:spPr>
          <a:xfrm>
            <a:off x="6775450" y="3527425"/>
            <a:ext cx="1605280" cy="410845"/>
          </a:xfrm>
          <a:prstGeom prst="rect">
            <a:avLst/>
          </a:prstGeom>
          <a:noFill/>
        </p:spPr>
        <p:txBody>
          <a:bodyPr wrap="none" rtlCol="0" anchor="t">
            <a:spAutoFit/>
          </a:bodyPr>
          <a:lstStyle/>
          <a:p>
            <a:pPr marL="0" marR="0" lvl="0" indent="0" algn="ctr" defTabSz="457200" eaLnBrk="1" fontAlgn="auto" latinLnBrk="0" hangingPunct="1">
              <a:lnSpc>
                <a:spcPct val="130000"/>
              </a:lnSpc>
              <a:spcBef>
                <a:spcPts val="0"/>
              </a:spcBef>
              <a:spcAft>
                <a:spcPts val="0"/>
              </a:spcAft>
              <a:buClrTx/>
              <a:buSzTx/>
              <a:buFontTx/>
              <a:buNone/>
              <a:defRPr/>
            </a:pPr>
            <a:r>
              <a:rPr lang="zh-CN" sz="1600" dirty="0">
                <a:solidFill>
                  <a:schemeClr val="tx1">
                    <a:lumMod val="75000"/>
                    <a:lumOff val="25000"/>
                  </a:schemeClr>
                </a:solidFill>
                <a:sym typeface="+mn-ea"/>
              </a:rPr>
              <a:t>完善的服务产品</a:t>
            </a:r>
            <a:endParaRPr lang="zh-CN" altLang="en-US" sz="1600" b="1" dirty="0">
              <a:solidFill>
                <a:schemeClr val="tx1">
                  <a:lumMod val="75000"/>
                  <a:lumOff val="25000"/>
                </a:schemeClr>
              </a:solidFill>
              <a:sym typeface="+mn-ea"/>
            </a:endParaRPr>
          </a:p>
        </p:txBody>
      </p:sp>
      <p:sp>
        <p:nvSpPr>
          <p:cNvPr id="24" name="泪滴形 23"/>
          <p:cNvSpPr/>
          <p:nvPr/>
        </p:nvSpPr>
        <p:spPr>
          <a:xfrm>
            <a:off x="9651365" y="2009775"/>
            <a:ext cx="1543050" cy="1285875"/>
          </a:xfrm>
          <a:prstGeom prst="teardrop">
            <a:avLst/>
          </a:prstGeom>
          <a:solidFill>
            <a:srgbClr val="BE0C2B"/>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9281795" y="4003040"/>
            <a:ext cx="2529205" cy="1360805"/>
          </a:xfrm>
          <a:prstGeom prst="rect">
            <a:avLst/>
          </a:prstGeom>
        </p:spPr>
        <p:txBody>
          <a:bodyPr wrap="square">
            <a:spAutoFit/>
            <a:scene3d>
              <a:camera prst="orthographicFront"/>
              <a:lightRig rig="threePt" dir="t"/>
            </a:scene3d>
            <a:sp3d contourW="12700"/>
          </a:bodyPr>
          <a:lstStyle/>
          <a:p>
            <a:pPr marL="0" marR="0" lvl="0" indent="0" algn="l" defTabSz="685800" rtl="0" eaLnBrk="1" fontAlgn="auto" latinLnBrk="0" hangingPunct="1">
              <a:lnSpc>
                <a:spcPct val="150000"/>
              </a:lnSpc>
              <a:spcBef>
                <a:spcPct val="0"/>
              </a:spcBef>
              <a:spcAft>
                <a:spcPct val="0"/>
              </a:spcAft>
              <a:buClrTx/>
              <a:buSzTx/>
              <a:buFontTx/>
              <a:buNone/>
              <a:defRPr/>
            </a:pPr>
            <a:r>
              <a:rPr lang="en-US" sz="1100" dirty="0">
                <a:ln>
                  <a:noFill/>
                </a:ln>
                <a:solidFill>
                  <a:schemeClr val="tx1">
                    <a:lumMod val="65000"/>
                    <a:lumOff val="35000"/>
                  </a:schemeClr>
                </a:solidFill>
                <a:effectLst/>
                <a:uLnTx/>
                <a:uFillTx/>
                <a:latin typeface="微软雅黑" panose="020B0503020204020204" charset="-122"/>
                <a:ea typeface="微软雅黑" panose="020B0503020204020204" charset="-122"/>
                <a:sym typeface="+mn-ea"/>
              </a:rPr>
              <a:t>       </a:t>
            </a:r>
            <a:r>
              <a:rPr sz="1100" dirty="0">
                <a:ln>
                  <a:noFill/>
                </a:ln>
                <a:solidFill>
                  <a:schemeClr val="tx1">
                    <a:lumMod val="65000"/>
                    <a:lumOff val="35000"/>
                  </a:schemeClr>
                </a:solidFill>
                <a:effectLst/>
                <a:uLnTx/>
                <a:uFillTx/>
                <a:latin typeface="微软雅黑" panose="020B0503020204020204" charset="-122"/>
                <a:ea typeface="微软雅黑" panose="020B0503020204020204" charset="-122"/>
                <a:sym typeface="+mn-ea"/>
              </a:rPr>
              <a:t>拥有高素质、</a:t>
            </a:r>
            <a:r>
              <a:rPr lang="zh-CN" sz="1100" dirty="0">
                <a:ln>
                  <a:noFill/>
                </a:ln>
                <a:solidFill>
                  <a:schemeClr val="tx1">
                    <a:lumMod val="65000"/>
                    <a:lumOff val="35000"/>
                  </a:schemeClr>
                </a:solidFill>
                <a:effectLst/>
                <a:uLnTx/>
                <a:uFillTx/>
                <a:latin typeface="微软雅黑" panose="020B0503020204020204" charset="-122"/>
                <a:ea typeface="微软雅黑" panose="020B0503020204020204" charset="-122"/>
                <a:sym typeface="+mn-ea"/>
              </a:rPr>
              <a:t>高专业</a:t>
            </a:r>
            <a:r>
              <a:rPr sz="1100" dirty="0">
                <a:ln>
                  <a:noFill/>
                </a:ln>
                <a:solidFill>
                  <a:schemeClr val="tx1">
                    <a:lumMod val="65000"/>
                    <a:lumOff val="35000"/>
                  </a:schemeClr>
                </a:solidFill>
                <a:effectLst/>
                <a:uLnTx/>
                <a:uFillTx/>
                <a:latin typeface="微软雅黑" panose="020B0503020204020204" charset="-122"/>
                <a:ea typeface="微软雅黑" panose="020B0503020204020204" charset="-122"/>
                <a:sym typeface="+mn-ea"/>
              </a:rPr>
              <a:t>、</a:t>
            </a:r>
            <a:r>
              <a:rPr lang="zh-CN" sz="1100" dirty="0">
                <a:ln>
                  <a:noFill/>
                </a:ln>
                <a:solidFill>
                  <a:schemeClr val="tx1">
                    <a:lumMod val="65000"/>
                    <a:lumOff val="35000"/>
                  </a:schemeClr>
                </a:solidFill>
                <a:effectLst/>
                <a:uLnTx/>
                <a:uFillTx/>
                <a:latin typeface="微软雅黑" panose="020B0503020204020204" charset="-122"/>
                <a:ea typeface="微软雅黑" panose="020B0503020204020204" charset="-122"/>
                <a:sym typeface="+mn-ea"/>
              </a:rPr>
              <a:t>高稳定的</a:t>
            </a:r>
            <a:r>
              <a:rPr lang="en-US" altLang="zh-CN" sz="1100" dirty="0">
                <a:ln>
                  <a:noFill/>
                </a:ln>
                <a:solidFill>
                  <a:schemeClr val="tx1">
                    <a:lumMod val="65000"/>
                    <a:lumOff val="35000"/>
                  </a:schemeClr>
                </a:solidFill>
                <a:effectLst/>
                <a:uLnTx/>
                <a:uFillTx/>
                <a:latin typeface="微软雅黑" panose="020B0503020204020204" charset="-122"/>
                <a:ea typeface="微软雅黑" panose="020B0503020204020204" charset="-122"/>
                <a:sym typeface="+mn-ea"/>
              </a:rPr>
              <a:t>“</a:t>
            </a:r>
            <a:r>
              <a:rPr lang="zh-CN" altLang="en-US" sz="1100" dirty="0">
                <a:ln>
                  <a:noFill/>
                </a:ln>
                <a:solidFill>
                  <a:schemeClr val="tx1">
                    <a:lumMod val="65000"/>
                    <a:lumOff val="35000"/>
                  </a:schemeClr>
                </a:solidFill>
                <a:effectLst/>
                <a:uLnTx/>
                <a:uFillTx/>
                <a:latin typeface="微软雅黑" panose="020B0503020204020204" charset="-122"/>
                <a:ea typeface="微软雅黑" panose="020B0503020204020204" charset="-122"/>
                <a:sym typeface="+mn-ea"/>
              </a:rPr>
              <a:t>三高</a:t>
            </a:r>
            <a:r>
              <a:rPr lang="en-US" altLang="zh-CN" sz="1100" dirty="0">
                <a:ln>
                  <a:noFill/>
                </a:ln>
                <a:solidFill>
                  <a:schemeClr val="tx1">
                    <a:lumMod val="65000"/>
                    <a:lumOff val="35000"/>
                  </a:schemeClr>
                </a:solidFill>
                <a:effectLst/>
                <a:uLnTx/>
                <a:uFillTx/>
                <a:latin typeface="微软雅黑" panose="020B0503020204020204" charset="-122"/>
                <a:ea typeface="微软雅黑" panose="020B0503020204020204" charset="-122"/>
                <a:sym typeface="+mn-ea"/>
              </a:rPr>
              <a:t>”</a:t>
            </a:r>
            <a:r>
              <a:rPr sz="1100" dirty="0">
                <a:ln>
                  <a:noFill/>
                </a:ln>
                <a:solidFill>
                  <a:schemeClr val="tx1">
                    <a:lumMod val="65000"/>
                    <a:lumOff val="35000"/>
                  </a:schemeClr>
                </a:solidFill>
                <a:effectLst/>
                <a:uLnTx/>
                <a:uFillTx/>
                <a:latin typeface="微软雅黑" panose="020B0503020204020204" charset="-122"/>
                <a:ea typeface="微软雅黑" panose="020B0503020204020204" charset="-122"/>
                <a:sym typeface="+mn-ea"/>
              </a:rPr>
              <a:t>优秀服务团队，包括招聘部门、客服部门、福利保障部门、医疗保障部门、法务部门、全国服务部门等众多团队支持。</a:t>
            </a:r>
            <a:endParaRPr lang="zh-CN" altLang="en-US" sz="1100" dirty="0">
              <a:ln>
                <a:noFill/>
              </a:ln>
              <a:solidFill>
                <a:schemeClr val="tx1">
                  <a:lumMod val="65000"/>
                  <a:lumOff val="35000"/>
                </a:schemeClr>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27" name="文本框 26"/>
          <p:cNvSpPr txBox="1"/>
          <p:nvPr/>
        </p:nvSpPr>
        <p:spPr>
          <a:xfrm>
            <a:off x="9648190" y="3527425"/>
            <a:ext cx="1605280" cy="410845"/>
          </a:xfrm>
          <a:prstGeom prst="rect">
            <a:avLst/>
          </a:prstGeom>
          <a:noFill/>
        </p:spPr>
        <p:txBody>
          <a:bodyPr wrap="none" rtlCol="0" anchor="t">
            <a:spAutoFit/>
          </a:bodyPr>
          <a:lstStyle/>
          <a:p>
            <a:pPr marL="0" marR="0" lvl="0" indent="0" algn="ctr" defTabSz="457200" eaLnBrk="1" fontAlgn="auto" latinLnBrk="0" hangingPunct="1">
              <a:lnSpc>
                <a:spcPct val="130000"/>
              </a:lnSpc>
              <a:spcBef>
                <a:spcPts val="0"/>
              </a:spcBef>
              <a:spcAft>
                <a:spcPts val="0"/>
              </a:spcAft>
              <a:buClrTx/>
              <a:buSzTx/>
              <a:buFontTx/>
              <a:buNone/>
              <a:defRPr/>
            </a:pPr>
            <a:r>
              <a:rPr lang="zh-CN" sz="1600" dirty="0">
                <a:solidFill>
                  <a:schemeClr val="tx1">
                    <a:lumMod val="75000"/>
                    <a:lumOff val="25000"/>
                  </a:schemeClr>
                </a:solidFill>
                <a:sym typeface="+mn-ea"/>
              </a:rPr>
              <a:t>专业的服务团队</a:t>
            </a:r>
            <a:endParaRPr lang="zh-CN" altLang="en-US" sz="1600" b="1" dirty="0">
              <a:solidFill>
                <a:schemeClr val="tx1">
                  <a:lumMod val="75000"/>
                  <a:lumOff val="25000"/>
                </a:schemeClr>
              </a:solidFill>
              <a:sym typeface="+mn-ea"/>
            </a:endParaRPr>
          </a:p>
        </p:txBody>
      </p:sp>
      <p:grpSp>
        <p:nvGrpSpPr>
          <p:cNvPr id="28" name="组合 27"/>
          <p:cNvGrpSpPr/>
          <p:nvPr/>
        </p:nvGrpSpPr>
        <p:grpSpPr>
          <a:xfrm>
            <a:off x="4573905" y="2391410"/>
            <a:ext cx="377825" cy="483870"/>
            <a:chOff x="13376" y="5250"/>
            <a:chExt cx="595" cy="762"/>
          </a:xfrm>
        </p:grpSpPr>
        <p:sp>
          <p:nvSpPr>
            <p:cNvPr id="29" name="Freeform 32"/>
            <p:cNvSpPr/>
            <p:nvPr/>
          </p:nvSpPr>
          <p:spPr bwMode="auto">
            <a:xfrm>
              <a:off x="13598" y="5250"/>
              <a:ext cx="151" cy="762"/>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schemeClr val="bg1"/>
                </a:solidFill>
              </a:endParaRPr>
            </a:p>
          </p:txBody>
        </p:sp>
        <p:sp>
          <p:nvSpPr>
            <p:cNvPr id="30" name="Freeform 33"/>
            <p:cNvSpPr/>
            <p:nvPr/>
          </p:nvSpPr>
          <p:spPr bwMode="auto">
            <a:xfrm>
              <a:off x="13376" y="5714"/>
              <a:ext cx="149" cy="297"/>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schemeClr val="bg1"/>
                </a:solidFill>
              </a:endParaRPr>
            </a:p>
          </p:txBody>
        </p:sp>
        <p:sp>
          <p:nvSpPr>
            <p:cNvPr id="31" name="Freeform 34"/>
            <p:cNvSpPr/>
            <p:nvPr/>
          </p:nvSpPr>
          <p:spPr bwMode="auto">
            <a:xfrm>
              <a:off x="13821" y="5495"/>
              <a:ext cx="151" cy="517"/>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schemeClr val="bg1"/>
                </a:solidFill>
              </a:endParaRPr>
            </a:p>
          </p:txBody>
        </p:sp>
      </p:grpSp>
      <p:sp>
        <p:nvSpPr>
          <p:cNvPr id="61" name="Freeform 112"/>
          <p:cNvSpPr>
            <a:spLocks noEditPoints="1"/>
          </p:cNvSpPr>
          <p:nvPr/>
        </p:nvSpPr>
        <p:spPr bwMode="auto">
          <a:xfrm>
            <a:off x="7368876" y="2407258"/>
            <a:ext cx="417861" cy="467307"/>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schemeClr val="bg1"/>
              </a:solidFill>
            </a:endParaRPr>
          </a:p>
        </p:txBody>
      </p:sp>
      <p:sp>
        <p:nvSpPr>
          <p:cNvPr id="56" name="Freeform 41"/>
          <p:cNvSpPr>
            <a:spLocks noEditPoints="1"/>
          </p:cNvSpPr>
          <p:nvPr/>
        </p:nvSpPr>
        <p:spPr bwMode="auto">
          <a:xfrm>
            <a:off x="10218744" y="2410992"/>
            <a:ext cx="463867" cy="445956"/>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5 h 600"/>
              <a:gd name="T10" fmla="*/ 424 w 628"/>
              <a:gd name="T11" fmla="*/ 315 h 600"/>
              <a:gd name="T12" fmla="*/ 441 w 628"/>
              <a:gd name="T13" fmla="*/ 330 h 600"/>
              <a:gd name="T14" fmla="*/ 453 w 628"/>
              <a:gd name="T15" fmla="*/ 335 h 600"/>
              <a:gd name="T16" fmla="*/ 478 w 628"/>
              <a:gd name="T17" fmla="*/ 200 h 600"/>
              <a:gd name="T18" fmla="*/ 449 w 628"/>
              <a:gd name="T19" fmla="*/ 207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49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0 w 628"/>
              <a:gd name="T75" fmla="*/ 340 h 600"/>
              <a:gd name="T76" fmla="*/ 186 w 628"/>
              <a:gd name="T77" fmla="*/ 330 h 600"/>
              <a:gd name="T78" fmla="*/ 196 w 628"/>
              <a:gd name="T79" fmla="*/ 323 h 600"/>
              <a:gd name="T80" fmla="*/ 216 w 628"/>
              <a:gd name="T81" fmla="*/ 295 h 600"/>
              <a:gd name="T82" fmla="*/ 219 w 628"/>
              <a:gd name="T83" fmla="*/ 282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0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7"/>
                  <a:pt x="421" y="229"/>
                  <a:pt x="419" y="231"/>
                </a:cubicBezTo>
                <a:cubicBezTo>
                  <a:pt x="419" y="231"/>
                  <a:pt x="419" y="232"/>
                  <a:pt x="419" y="232"/>
                </a:cubicBezTo>
                <a:cubicBezTo>
                  <a:pt x="418" y="234"/>
                  <a:pt x="416" y="237"/>
                  <a:pt x="415" y="239"/>
                </a:cubicBezTo>
                <a:cubicBezTo>
                  <a:pt x="415" y="240"/>
                  <a:pt x="414" y="240"/>
                  <a:pt x="414" y="241"/>
                </a:cubicBezTo>
                <a:cubicBezTo>
                  <a:pt x="413" y="244"/>
                  <a:pt x="412" y="247"/>
                  <a:pt x="411" y="249"/>
                </a:cubicBezTo>
                <a:cubicBezTo>
                  <a:pt x="411" y="250"/>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5"/>
                  <a:pt x="412" y="295"/>
                </a:cubicBezTo>
                <a:cubicBezTo>
                  <a:pt x="414" y="298"/>
                  <a:pt x="415" y="301"/>
                  <a:pt x="417" y="305"/>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2"/>
                  <a:pt x="516" y="200"/>
                  <a:pt x="478" y="200"/>
                </a:cubicBezTo>
                <a:cubicBezTo>
                  <a:pt x="468" y="200"/>
                  <a:pt x="458" y="202"/>
                  <a:pt x="450" y="206"/>
                </a:cubicBezTo>
                <a:cubicBezTo>
                  <a:pt x="450" y="206"/>
                  <a:pt x="450" y="206"/>
                  <a:pt x="450" y="206"/>
                </a:cubicBezTo>
                <a:cubicBezTo>
                  <a:pt x="449" y="206"/>
                  <a:pt x="449" y="206"/>
                  <a:pt x="449" y="207"/>
                </a:cubicBezTo>
                <a:cubicBezTo>
                  <a:pt x="446" y="208"/>
                  <a:pt x="444" y="209"/>
                  <a:pt x="442" y="210"/>
                </a:cubicBezTo>
                <a:cubicBezTo>
                  <a:pt x="441" y="211"/>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49" y="232"/>
                  <a:pt x="249" y="270"/>
                </a:cubicBezTo>
                <a:cubicBezTo>
                  <a:pt x="249" y="278"/>
                  <a:pt x="249" y="286"/>
                  <a:pt x="247" y="293"/>
                </a:cubicBezTo>
                <a:lnTo>
                  <a:pt x="247" y="335"/>
                </a:lnTo>
                <a:cubicBezTo>
                  <a:pt x="276" y="347"/>
                  <a:pt x="299" y="369"/>
                  <a:pt x="314" y="396"/>
                </a:cubicBezTo>
                <a:cubicBezTo>
                  <a:pt x="328" y="369"/>
                  <a:pt x="351"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8"/>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3"/>
                  <a:pt x="361" y="383"/>
                </a:cubicBezTo>
                <a:cubicBezTo>
                  <a:pt x="358" y="385"/>
                  <a:pt x="356" y="388"/>
                  <a:pt x="353" y="390"/>
                </a:cubicBezTo>
                <a:cubicBezTo>
                  <a:pt x="353" y="391"/>
                  <a:pt x="353" y="391"/>
                  <a:pt x="353" y="391"/>
                </a:cubicBezTo>
                <a:cubicBezTo>
                  <a:pt x="337" y="410"/>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0" y="340"/>
                </a:moveTo>
                <a:lnTo>
                  <a:pt x="150"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5"/>
                </a:cubicBezTo>
                <a:cubicBezTo>
                  <a:pt x="213" y="302"/>
                  <a:pt x="214" y="298"/>
                  <a:pt x="216" y="295"/>
                </a:cubicBezTo>
                <a:cubicBezTo>
                  <a:pt x="216" y="295"/>
                  <a:pt x="216" y="294"/>
                  <a:pt x="216" y="293"/>
                </a:cubicBezTo>
                <a:cubicBezTo>
                  <a:pt x="217" y="290"/>
                  <a:pt x="218" y="287"/>
                  <a:pt x="219" y="283"/>
                </a:cubicBezTo>
                <a:cubicBezTo>
                  <a:pt x="219" y="283"/>
                  <a:pt x="219" y="282"/>
                  <a:pt x="219" y="282"/>
                </a:cubicBezTo>
                <a:cubicBezTo>
                  <a:pt x="220" y="278"/>
                  <a:pt x="220" y="274"/>
                  <a:pt x="220" y="270"/>
                </a:cubicBezTo>
                <a:cubicBezTo>
                  <a:pt x="220" y="267"/>
                  <a:pt x="220" y="264"/>
                  <a:pt x="220" y="261"/>
                </a:cubicBezTo>
                <a:cubicBezTo>
                  <a:pt x="219" y="260"/>
                  <a:pt x="219" y="259"/>
                  <a:pt x="219" y="258"/>
                </a:cubicBezTo>
                <a:cubicBezTo>
                  <a:pt x="219" y="255"/>
                  <a:pt x="218" y="253"/>
                  <a:pt x="217" y="250"/>
                </a:cubicBezTo>
                <a:cubicBezTo>
                  <a:pt x="217" y="250"/>
                  <a:pt x="217" y="250"/>
                  <a:pt x="217" y="249"/>
                </a:cubicBezTo>
                <a:cubicBezTo>
                  <a:pt x="216" y="247"/>
                  <a:pt x="215" y="244"/>
                  <a:pt x="214" y="241"/>
                </a:cubicBezTo>
                <a:cubicBezTo>
                  <a:pt x="214" y="240"/>
                  <a:pt x="213" y="240"/>
                  <a:pt x="213" y="239"/>
                </a:cubicBezTo>
                <a:cubicBezTo>
                  <a:pt x="212" y="237"/>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7"/>
                </a:cubicBezTo>
                <a:cubicBezTo>
                  <a:pt x="193" y="215"/>
                  <a:pt x="190" y="213"/>
                  <a:pt x="188" y="211"/>
                </a:cubicBezTo>
                <a:cubicBezTo>
                  <a:pt x="187" y="211"/>
                  <a:pt x="187" y="211"/>
                  <a:pt x="186" y="210"/>
                </a:cubicBezTo>
                <a:cubicBezTo>
                  <a:pt x="184" y="209"/>
                  <a:pt x="181" y="208"/>
                  <a:pt x="179" y="206"/>
                </a:cubicBezTo>
                <a:cubicBezTo>
                  <a:pt x="179" y="206"/>
                  <a:pt x="178" y="206"/>
                  <a:pt x="178" y="206"/>
                </a:cubicBezTo>
                <a:cubicBezTo>
                  <a:pt x="170" y="202"/>
                  <a:pt x="160" y="200"/>
                  <a:pt x="150" y="200"/>
                </a:cubicBezTo>
                <a:cubicBezTo>
                  <a:pt x="112" y="200"/>
                  <a:pt x="81" y="232"/>
                  <a:pt x="81" y="270"/>
                </a:cubicBezTo>
                <a:cubicBezTo>
                  <a:pt x="81" y="309"/>
                  <a:pt x="112" y="340"/>
                  <a:pt x="150" y="34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457200" eaLnBrk="1" fontAlgn="auto" latinLnBrk="0" hangingPunct="1">
              <a:lnSpc>
                <a:spcPct val="100000"/>
              </a:lnSpc>
              <a:spcBef>
                <a:spcPts val="0"/>
              </a:spcBef>
              <a:spcAft>
                <a:spcPts val="0"/>
              </a:spcAft>
              <a:buClrTx/>
              <a:buSzTx/>
              <a:buFontTx/>
              <a:buNone/>
              <a:defRPr/>
            </a:pPr>
            <a:endParaRPr kumimoji="0" lang="zh-CN" altLang="en-US" sz="1355" b="0" i="0" u="none" strike="noStrike" kern="0" cap="none" spc="0" normalizeH="0" baseline="0" noProof="0" dirty="0">
              <a:ln>
                <a:noFill/>
              </a:ln>
              <a:solidFill>
                <a:prstClr val="black"/>
              </a:solidFill>
              <a:effectLst/>
              <a:uLnTx/>
              <a:uFillTx/>
              <a:latin typeface="印品黑体" panose="00000500000000000000" pitchFamily="2" charset="-122"/>
              <a:ea typeface="印品黑体" panose="00000500000000000000" pitchFamily="2" charset="-122"/>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45" name="图片 44" descr="邦芒人力LOGO"/>
          <p:cNvPicPr>
            <a:picLocks noChangeAspect="1"/>
          </p:cNvPicPr>
          <p:nvPr/>
        </p:nvPicPr>
        <p:blipFill>
          <a:blip r:embed="rId1"/>
          <a:stretch>
            <a:fillRect/>
          </a:stretch>
        </p:blipFill>
        <p:spPr>
          <a:xfrm>
            <a:off x="10649585" y="6048375"/>
            <a:ext cx="1265555" cy="666115"/>
          </a:xfrm>
          <a:prstGeom prst="rect">
            <a:avLst/>
          </a:prstGeom>
        </p:spPr>
      </p:pic>
      <p:sp>
        <p:nvSpPr>
          <p:cNvPr id="2" name="文本框 1"/>
          <p:cNvSpPr txBox="1"/>
          <p:nvPr/>
        </p:nvSpPr>
        <p:spPr>
          <a:xfrm>
            <a:off x="534670" y="243205"/>
            <a:ext cx="2311400"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rPr>
              <a:t>网点分布</a:t>
            </a:r>
            <a:endPar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endParaRPr>
          </a:p>
        </p:txBody>
      </p:sp>
      <p:sp>
        <p:nvSpPr>
          <p:cNvPr id="133" name="圆角矩形 132"/>
          <p:cNvSpPr/>
          <p:nvPr/>
        </p:nvSpPr>
        <p:spPr>
          <a:xfrm>
            <a:off x="6972300" y="4219575"/>
            <a:ext cx="3122930" cy="1409700"/>
          </a:xfrm>
          <a:prstGeom prst="roundRect">
            <a:avLst/>
          </a:prstGeom>
          <a:solidFill>
            <a:schemeClr val="bg1"/>
          </a:solidFill>
          <a:ln w="19050">
            <a:solidFill>
              <a:srgbClr val="BE0C2B"/>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7--8"/>
          <p:cNvPicPr>
            <a:picLocks noChangeAspect="1"/>
          </p:cNvPicPr>
          <p:nvPr/>
        </p:nvPicPr>
        <p:blipFill>
          <a:blip r:embed="rId2"/>
          <a:stretch>
            <a:fillRect/>
          </a:stretch>
        </p:blipFill>
        <p:spPr>
          <a:xfrm>
            <a:off x="1238250" y="1783715"/>
            <a:ext cx="5112385" cy="4242435"/>
          </a:xfrm>
          <a:prstGeom prst="rect">
            <a:avLst/>
          </a:prstGeom>
        </p:spPr>
      </p:pic>
      <p:sp>
        <p:nvSpPr>
          <p:cNvPr id="5" name="文本框 4"/>
          <p:cNvSpPr txBox="1"/>
          <p:nvPr/>
        </p:nvSpPr>
        <p:spPr>
          <a:xfrm>
            <a:off x="7046595" y="3319780"/>
            <a:ext cx="2914650" cy="337185"/>
          </a:xfrm>
          <a:prstGeom prst="rect">
            <a:avLst/>
          </a:prstGeom>
          <a:noFill/>
        </p:spPr>
        <p:txBody>
          <a:bodyPr wrap="square" rtlCol="0">
            <a:spAutoFit/>
          </a:bodyPr>
          <a:lstStyle/>
          <a:p>
            <a:pPr algn="l"/>
            <a:r>
              <a:rPr lang="en-US" altLang="zh-CN" sz="1600" b="1">
                <a:solidFill>
                  <a:schemeClr val="tx1">
                    <a:lumMod val="75000"/>
                    <a:lumOff val="25000"/>
                  </a:schemeClr>
                </a:solidFill>
                <a:effectLst/>
                <a:latin typeface="微软雅黑" panose="020B0503020204020204" charset="-122"/>
                <a:ea typeface="微软雅黑" panose="020B0503020204020204" charset="-122"/>
                <a:cs typeface="微软雅黑" panose="020B0503020204020204" charset="-122"/>
                <a:sym typeface="+mn-ea"/>
              </a:rPr>
              <a:t>2018 </a:t>
            </a:r>
            <a:r>
              <a:rPr lang="zh-CN" altLang="en-US" sz="1600" b="1">
                <a:solidFill>
                  <a:schemeClr val="tx1">
                    <a:lumMod val="75000"/>
                    <a:lumOff val="25000"/>
                  </a:schemeClr>
                </a:solidFill>
                <a:effectLst/>
                <a:latin typeface="微软雅黑" panose="020B0503020204020204" charset="-122"/>
                <a:ea typeface="微软雅黑" panose="020B0503020204020204" charset="-122"/>
                <a:cs typeface="微软雅黑" panose="020B0503020204020204" charset="-122"/>
                <a:sym typeface="+mn-ea"/>
              </a:rPr>
              <a:t>邦芒北美服务中心起航</a:t>
            </a:r>
            <a:endParaRPr lang="zh-CN" altLang="en-US" sz="1600" b="1">
              <a:solidFill>
                <a:schemeClr val="tx1">
                  <a:lumMod val="75000"/>
                  <a:lumOff val="25000"/>
                </a:schemeClr>
              </a:solidFill>
              <a:effectLst/>
              <a:latin typeface="微软雅黑" panose="020B0503020204020204" charset="-122"/>
              <a:ea typeface="微软雅黑" panose="020B0503020204020204" charset="-122"/>
              <a:cs typeface="微软雅黑" panose="020B0503020204020204" charset="-122"/>
              <a:sym typeface="+mn-ea"/>
            </a:endParaRPr>
          </a:p>
        </p:txBody>
      </p:sp>
      <p:sp>
        <p:nvSpPr>
          <p:cNvPr id="6" name="文本框 5"/>
          <p:cNvSpPr txBox="1"/>
          <p:nvPr/>
        </p:nvSpPr>
        <p:spPr>
          <a:xfrm>
            <a:off x="7122160" y="4219575"/>
            <a:ext cx="2649855" cy="829945"/>
          </a:xfrm>
          <a:prstGeom prst="rect">
            <a:avLst/>
          </a:prstGeom>
          <a:noFill/>
        </p:spPr>
        <p:txBody>
          <a:bodyPr wrap="square" rtlCol="0">
            <a:spAutoFit/>
          </a:bodyPr>
          <a:lstStyle/>
          <a:p>
            <a:pPr marL="0" marR="0" lvl="0" indent="0" algn="l" defTabSz="685800" rtl="0" eaLnBrk="1" fontAlgn="auto" latinLnBrk="0" hangingPunct="1">
              <a:lnSpc>
                <a:spcPct val="150000"/>
              </a:lnSpc>
              <a:spcBef>
                <a:spcPct val="0"/>
              </a:spcBef>
              <a:spcAft>
                <a:spcPct val="0"/>
              </a:spcAft>
              <a:buClrTx/>
              <a:buSzTx/>
              <a:buFontTx/>
              <a:buNone/>
              <a:defRPr/>
            </a:pPr>
            <a:r>
              <a:rPr lang="zh-CN" altLang="en-US" sz="1200">
                <a:ln>
                  <a:noFill/>
                </a:ln>
                <a:solidFill>
                  <a:srgbClr val="404044"/>
                </a:solidFill>
                <a:effectLst/>
                <a:uLnTx/>
                <a:uFillTx/>
                <a:latin typeface="微软雅黑" panose="020B0503020204020204" charset="-122"/>
                <a:ea typeface="微软雅黑" panose="020B0503020204020204" charset="-122"/>
                <a:cs typeface="微软雅黑" panose="020B0503020204020204" charset="-122"/>
                <a:sym typeface="+mn-ea"/>
              </a:rPr>
              <a:t>直营公司</a:t>
            </a:r>
            <a:r>
              <a:rPr lang="en-US" altLang="zh-CN" sz="1600" b="1">
                <a:ln>
                  <a:noFill/>
                </a:ln>
                <a:solidFill>
                  <a:srgbClr val="D51B2A"/>
                </a:solidFill>
                <a:effectLst/>
                <a:uLnTx/>
                <a:uFillTx/>
                <a:latin typeface="微软雅黑" panose="020B0503020204020204" charset="-122"/>
                <a:ea typeface="微软雅黑" panose="020B0503020204020204" charset="-122"/>
                <a:cs typeface="微软雅黑" panose="020B0503020204020204" charset="-122"/>
                <a:sym typeface="+mn-ea"/>
              </a:rPr>
              <a:t>228</a:t>
            </a:r>
            <a:r>
              <a:rPr lang="zh-CN" altLang="en-US" sz="120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家</a:t>
            </a:r>
            <a:endParaRPr kumimoji="0" lang="en-US" altLang="zh-CN" sz="1200" i="0" u="none" strike="noStrike" kern="1200" cap="none" spc="0" normalizeH="0" baseline="0" noProof="1">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l" defTabSz="685800" rtl="0" eaLnBrk="1" fontAlgn="auto" latinLnBrk="0" hangingPunct="1">
              <a:lnSpc>
                <a:spcPct val="150000"/>
              </a:lnSpc>
              <a:spcBef>
                <a:spcPct val="0"/>
              </a:spcBef>
              <a:spcAft>
                <a:spcPct val="0"/>
              </a:spcAft>
              <a:buClrTx/>
              <a:buSzTx/>
              <a:buFontTx/>
              <a:buNone/>
              <a:defRPr/>
            </a:pPr>
            <a:r>
              <a:rPr lang="zh-CN" altLang="en-US" sz="120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服务网络覆盖</a:t>
            </a:r>
            <a:r>
              <a:rPr lang="en-US" altLang="zh-CN" sz="1600" b="1">
                <a:ln>
                  <a:noFill/>
                </a:ln>
                <a:solidFill>
                  <a:srgbClr val="D51B2A"/>
                </a:solidFill>
                <a:effectLst/>
                <a:uLnTx/>
                <a:uFillTx/>
                <a:latin typeface="微软雅黑" panose="020B0503020204020204" charset="-122"/>
                <a:ea typeface="微软雅黑" panose="020B0503020204020204" charset="-122"/>
                <a:cs typeface="微软雅黑" panose="020B0503020204020204" charset="-122"/>
                <a:sym typeface="+mn-ea"/>
              </a:rPr>
              <a:t>4</a:t>
            </a:r>
            <a:r>
              <a:rPr lang="en-US" altLang="zh-CN" sz="1600" b="1">
                <a:ln>
                  <a:noFill/>
                </a:ln>
                <a:solidFill>
                  <a:srgbClr val="D51B2A"/>
                </a:solidFill>
                <a:effectLst/>
                <a:uLnTx/>
                <a:uFillTx/>
                <a:latin typeface="微软雅黑" panose="020B0503020204020204" charset="-122"/>
                <a:ea typeface="微软雅黑" panose="020B0503020204020204" charset="-122"/>
                <a:cs typeface="微软雅黑" panose="020B0503020204020204" charset="-122"/>
                <a:sym typeface="+mn-ea"/>
              </a:rPr>
              <a:t>00+</a:t>
            </a:r>
            <a:r>
              <a:rPr lang="zh-CN" altLang="en-US" sz="1200">
                <a:ln>
                  <a:noFill/>
                </a:ln>
                <a:solidFill>
                  <a:schemeClr val="tx1">
                    <a:lumMod val="75000"/>
                    <a:lumOff val="25000"/>
                  </a:schemeClr>
                </a:solidFill>
                <a:effectLst/>
                <a:uLnTx/>
                <a:uFillTx/>
                <a:latin typeface="微软雅黑" panose="020B0503020204020204" charset="-122"/>
                <a:ea typeface="微软雅黑" panose="020B0503020204020204" charset="-122"/>
                <a:cs typeface="微软雅黑" panose="020B0503020204020204" charset="-122"/>
                <a:sym typeface="+mn-ea"/>
              </a:rPr>
              <a:t>城市</a:t>
            </a:r>
            <a:endParaRPr lang="zh-CN" altLang="en-US" sz="1200">
              <a:latin typeface="微软雅黑" panose="020B0503020204020204" charset="-122"/>
              <a:ea typeface="微软雅黑" panose="020B0503020204020204" charset="-122"/>
              <a:cs typeface="微软雅黑" panose="020B0503020204020204" charset="-122"/>
            </a:endParaRPr>
          </a:p>
        </p:txBody>
      </p:sp>
      <p:pic>
        <p:nvPicPr>
          <p:cNvPr id="8" name="图片 7" descr="未标题-1"/>
          <p:cNvPicPr>
            <a:picLocks noChangeAspect="1"/>
          </p:cNvPicPr>
          <p:nvPr/>
        </p:nvPicPr>
        <p:blipFill>
          <a:blip r:embed="rId3"/>
          <a:stretch>
            <a:fillRect/>
          </a:stretch>
        </p:blipFill>
        <p:spPr>
          <a:xfrm>
            <a:off x="7097395" y="4948555"/>
            <a:ext cx="2787015" cy="696595"/>
          </a:xfrm>
          <a:prstGeom prst="rect">
            <a:avLst/>
          </a:prstGeom>
        </p:spPr>
      </p:pic>
      <p:pic>
        <p:nvPicPr>
          <p:cNvPr id="9" name="图片 4" descr="2"/>
          <p:cNvPicPr>
            <a:picLocks noChangeAspect="1"/>
          </p:cNvPicPr>
          <p:nvPr/>
        </p:nvPicPr>
        <p:blipFill>
          <a:blip r:embed="rId4"/>
          <a:stretch>
            <a:fillRect/>
          </a:stretch>
        </p:blipFill>
        <p:spPr>
          <a:xfrm>
            <a:off x="7240905" y="1297940"/>
            <a:ext cx="2271395" cy="2272030"/>
          </a:xfrm>
          <a:prstGeom prst="rect">
            <a:avLst/>
          </a:prstGeom>
          <a:noFill/>
          <a:ln w="9525">
            <a:noFill/>
          </a:ln>
        </p:spPr>
      </p:pic>
    </p:spTree>
    <p:custDataLst>
      <p:tags r:id="rId5"/>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78108" y="1359709"/>
            <a:ext cx="11543230" cy="4410361"/>
          </a:xfrm>
          <a:prstGeom prst="rect">
            <a:avLst/>
          </a:prstGeom>
        </p:spPr>
      </p:pic>
      <p:pic>
        <p:nvPicPr>
          <p:cNvPr id="45" name="图片 44" descr="邦芒人力LOGO"/>
          <p:cNvPicPr>
            <a:picLocks noChangeAspect="1"/>
          </p:cNvPicPr>
          <p:nvPr/>
        </p:nvPicPr>
        <p:blipFill>
          <a:blip r:embed="rId2"/>
          <a:stretch>
            <a:fillRect/>
          </a:stretch>
        </p:blipFill>
        <p:spPr>
          <a:xfrm>
            <a:off x="10649585" y="6048375"/>
            <a:ext cx="1265555" cy="666115"/>
          </a:xfrm>
          <a:prstGeom prst="rect">
            <a:avLst/>
          </a:prstGeom>
        </p:spPr>
      </p:pic>
      <p:sp>
        <p:nvSpPr>
          <p:cNvPr id="2" name="文本框 1"/>
          <p:cNvSpPr txBox="1"/>
          <p:nvPr/>
        </p:nvSpPr>
        <p:spPr>
          <a:xfrm>
            <a:off x="534670" y="243205"/>
            <a:ext cx="2559050"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rPr>
              <a:t>部分分公司展示</a:t>
            </a:r>
            <a:endPar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endParaRPr>
          </a:p>
        </p:txBody>
      </p:sp>
      <p:sp>
        <p:nvSpPr>
          <p:cNvPr id="4" name="文本框 3"/>
          <p:cNvSpPr txBox="1"/>
          <p:nvPr/>
        </p:nvSpPr>
        <p:spPr>
          <a:xfrm>
            <a:off x="789940" y="2240280"/>
            <a:ext cx="10764520" cy="245110"/>
          </a:xfrm>
          <a:prstGeom prst="rect">
            <a:avLst/>
          </a:prstGeom>
          <a:noFill/>
        </p:spPr>
        <p:txBody>
          <a:bodyPr wrap="none" rtlCol="0">
            <a:spAutoFit/>
          </a:bodyPr>
          <a:lstStyle/>
          <a:p>
            <a:pPr algn="l"/>
            <a:r>
              <a:rPr lang="zh-CN" altLang="en-US" sz="1000" dirty="0">
                <a:latin typeface="微软雅黑" panose="020B0503020204020204" charset="-122"/>
                <a:ea typeface="微软雅黑" panose="020B0503020204020204" charset="-122"/>
              </a:rPr>
              <a:t>上海分公司          北京分公司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深圳分公司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香港分公司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广州分公司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常州分公司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东莞分公司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云南分公司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福州分公司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嘉兴分公司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温州分公司</a:t>
            </a:r>
            <a:endParaRPr lang="zh-CN" altLang="en-US" sz="1000" dirty="0">
              <a:latin typeface="微软雅黑" panose="020B0503020204020204" charset="-122"/>
              <a:ea typeface="微软雅黑" panose="020B0503020204020204" charset="-122"/>
            </a:endParaRPr>
          </a:p>
        </p:txBody>
      </p:sp>
      <p:sp>
        <p:nvSpPr>
          <p:cNvPr id="5" name="文本框 4"/>
          <p:cNvSpPr txBox="1"/>
          <p:nvPr/>
        </p:nvSpPr>
        <p:spPr>
          <a:xfrm>
            <a:off x="793115" y="3319780"/>
            <a:ext cx="10931198" cy="246221"/>
          </a:xfrm>
          <a:prstGeom prst="rect">
            <a:avLst/>
          </a:prstGeom>
          <a:noFill/>
        </p:spPr>
        <p:txBody>
          <a:bodyPr wrap="none" rtlCol="0">
            <a:spAutoFit/>
          </a:bodyPr>
          <a:lstStyle/>
          <a:p>
            <a:pPr algn="l"/>
            <a:r>
              <a:rPr lang="zh-CN" altLang="en-US" sz="1000" dirty="0">
                <a:latin typeface="微软雅黑" panose="020B0503020204020204" charset="-122"/>
                <a:ea typeface="微软雅黑" panose="020B0503020204020204" charset="-122"/>
              </a:rPr>
              <a:t>厦门分公司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武汉分公司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成都分公司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杭州分公司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重庆分公司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赣州分公司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海南分公司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海宁分公司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湖州分公司</a:t>
            </a:r>
            <a:r>
              <a:rPr lang="zh-CN" altLang="en-US" sz="1000" dirty="0">
                <a:latin typeface="微软雅黑" panose="020B0503020204020204" charset="-122"/>
                <a:ea typeface="微软雅黑" panose="020B0503020204020204" charset="-122"/>
                <a:sym typeface="+mn-ea"/>
              </a:rPr>
              <a:t>          </a:t>
            </a:r>
            <a:r>
              <a:rPr lang="zh-CN" altLang="en-US" sz="1000" dirty="0">
                <a:latin typeface="微软雅黑" panose="020B0503020204020204" charset="-122"/>
                <a:ea typeface="微软雅黑" panose="020B0503020204020204" charset="-122"/>
              </a:rPr>
              <a:t>合肥分公司         徐州分公司</a:t>
            </a:r>
            <a:endParaRPr lang="zh-CN" altLang="en-US" sz="1000" dirty="0">
              <a:latin typeface="微软雅黑" panose="020B0503020204020204" charset="-122"/>
              <a:ea typeface="微软雅黑" panose="020B0503020204020204" charset="-122"/>
            </a:endParaRPr>
          </a:p>
        </p:txBody>
      </p:sp>
      <p:sp>
        <p:nvSpPr>
          <p:cNvPr id="6" name="文本框 5"/>
          <p:cNvSpPr txBox="1"/>
          <p:nvPr/>
        </p:nvSpPr>
        <p:spPr>
          <a:xfrm>
            <a:off x="796290" y="4361180"/>
            <a:ext cx="10779125" cy="245110"/>
          </a:xfrm>
          <a:prstGeom prst="rect">
            <a:avLst/>
          </a:prstGeom>
          <a:noFill/>
        </p:spPr>
        <p:txBody>
          <a:bodyPr wrap="none" rtlCol="0">
            <a:spAutoFit/>
          </a:bodyPr>
          <a:lstStyle/>
          <a:p>
            <a:pPr algn="l"/>
            <a:r>
              <a:rPr lang="zh-CN" altLang="en-US" sz="1000">
                <a:latin typeface="微软雅黑" panose="020B0503020204020204" charset="-122"/>
                <a:ea typeface="微软雅黑" panose="020B0503020204020204" charset="-122"/>
              </a:rPr>
              <a:t>苏州分公司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天津分公司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宁波分公司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西安分公司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南京分公司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济南分公司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金华分公司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南昌分公司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内蒙分公司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哈尔滨分公司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烟台分公司</a:t>
            </a:r>
            <a:endParaRPr lang="zh-CN" altLang="en-US" sz="1000">
              <a:latin typeface="微软雅黑" panose="020B0503020204020204" charset="-122"/>
              <a:ea typeface="微软雅黑" panose="020B0503020204020204" charset="-122"/>
            </a:endParaRPr>
          </a:p>
        </p:txBody>
      </p:sp>
      <p:sp>
        <p:nvSpPr>
          <p:cNvPr id="8" name="文本框 7"/>
          <p:cNvSpPr txBox="1"/>
          <p:nvPr/>
        </p:nvSpPr>
        <p:spPr>
          <a:xfrm>
            <a:off x="789940" y="5431155"/>
            <a:ext cx="10727055" cy="245110"/>
          </a:xfrm>
          <a:prstGeom prst="rect">
            <a:avLst/>
          </a:prstGeom>
          <a:noFill/>
        </p:spPr>
        <p:txBody>
          <a:bodyPr wrap="none" rtlCol="0">
            <a:spAutoFit/>
          </a:bodyPr>
          <a:lstStyle/>
          <a:p>
            <a:pPr algn="l"/>
            <a:r>
              <a:rPr lang="zh-CN" altLang="en-US" sz="1000">
                <a:latin typeface="微软雅黑" panose="020B0503020204020204" charset="-122"/>
                <a:ea typeface="微软雅黑" panose="020B0503020204020204" charset="-122"/>
              </a:rPr>
              <a:t>青岛分公司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沈阳分公司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无锡分公司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长沙分公司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大连分公司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太原分公司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绍兴分公司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台州分公司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潍坊分公司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广西分公司</a:t>
            </a:r>
            <a:r>
              <a:rPr lang="zh-CN" altLang="en-US" sz="1000">
                <a:latin typeface="微软雅黑" panose="020B0503020204020204" charset="-122"/>
                <a:ea typeface="微软雅黑" panose="020B0503020204020204" charset="-122"/>
                <a:sym typeface="+mn-ea"/>
              </a:rPr>
              <a:t>         </a:t>
            </a:r>
            <a:r>
              <a:rPr lang="zh-CN" altLang="en-US" sz="1000">
                <a:latin typeface="微软雅黑" panose="020B0503020204020204" charset="-122"/>
                <a:ea typeface="微软雅黑" panose="020B0503020204020204" charset="-122"/>
              </a:rPr>
              <a:t>长春分公司</a:t>
            </a:r>
            <a:endParaRPr lang="zh-CN" altLang="en-US" sz="1000">
              <a:latin typeface="微软雅黑" panose="020B0503020204020204" charset="-122"/>
              <a:ea typeface="微软雅黑" panose="020B0503020204020204" charset="-122"/>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45" name="图片 44" descr="邦芒人力LOGO"/>
          <p:cNvPicPr>
            <a:picLocks noChangeAspect="1"/>
          </p:cNvPicPr>
          <p:nvPr/>
        </p:nvPicPr>
        <p:blipFill>
          <a:blip r:embed="rId1"/>
          <a:stretch>
            <a:fillRect/>
          </a:stretch>
        </p:blipFill>
        <p:spPr>
          <a:xfrm>
            <a:off x="10649585" y="6048375"/>
            <a:ext cx="1265555" cy="666115"/>
          </a:xfrm>
          <a:prstGeom prst="rect">
            <a:avLst/>
          </a:prstGeom>
        </p:spPr>
      </p:pic>
      <p:sp>
        <p:nvSpPr>
          <p:cNvPr id="2" name="文本框 1"/>
          <p:cNvSpPr txBox="1"/>
          <p:nvPr/>
        </p:nvSpPr>
        <p:spPr>
          <a:xfrm>
            <a:off x="535940" y="243205"/>
            <a:ext cx="2559050"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rPr>
              <a:t>邦芒团队</a:t>
            </a:r>
            <a:endPar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endParaRPr>
          </a:p>
        </p:txBody>
      </p:sp>
      <p:sp>
        <p:nvSpPr>
          <p:cNvPr id="7" name="文本框 6"/>
          <p:cNvSpPr txBox="1"/>
          <p:nvPr/>
        </p:nvSpPr>
        <p:spPr>
          <a:xfrm>
            <a:off x="553720" y="768350"/>
            <a:ext cx="3788410" cy="306705"/>
          </a:xfrm>
          <a:prstGeom prst="rect">
            <a:avLst/>
          </a:prstGeom>
          <a:noFill/>
        </p:spPr>
        <p:txBody>
          <a:bodyPr wrap="none" rtlCol="0" anchor="t">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1400" dirty="0">
                <a:solidFill>
                  <a:schemeClr val="tx1">
                    <a:lumMod val="65000"/>
                    <a:lumOff val="35000"/>
                  </a:schemeClr>
                </a:solidFill>
                <a:latin typeface="Arial" panose="020B0604020202020204"/>
                <a:ea typeface="微软雅黑" panose="020B0503020204020204" charset="-122"/>
                <a:sym typeface="+mn-ea"/>
              </a:rPr>
              <a:t>用同一个声音呐喊梦想 用同一片热情拥抱未来</a:t>
            </a:r>
            <a:endParaRPr lang="zh-CN" altLang="en-US" sz="1400" dirty="0">
              <a:solidFill>
                <a:schemeClr val="tx1">
                  <a:lumMod val="65000"/>
                  <a:lumOff val="35000"/>
                </a:schemeClr>
              </a:solidFill>
              <a:latin typeface="Arial" panose="020B0604020202020204"/>
              <a:ea typeface="微软雅黑" panose="020B0503020204020204" charset="-122"/>
              <a:sym typeface="+mn-ea"/>
            </a:endParaRPr>
          </a:p>
        </p:txBody>
      </p:sp>
      <p:pic>
        <p:nvPicPr>
          <p:cNvPr id="3" name="图片 2" descr="图片1"/>
          <p:cNvPicPr>
            <a:picLocks noChangeAspect="1"/>
          </p:cNvPicPr>
          <p:nvPr/>
        </p:nvPicPr>
        <p:blipFill>
          <a:blip r:embed="rId2"/>
          <a:stretch>
            <a:fillRect/>
          </a:stretch>
        </p:blipFill>
        <p:spPr>
          <a:xfrm>
            <a:off x="360045" y="1668780"/>
            <a:ext cx="11270615" cy="3558540"/>
          </a:xfrm>
          <a:prstGeom prst="rect">
            <a:avLst/>
          </a:prstGeom>
        </p:spPr>
      </p:pic>
      <p:pic>
        <p:nvPicPr>
          <p:cNvPr id="4" name="图片 3" descr="图片2"/>
          <p:cNvPicPr>
            <a:picLocks noChangeAspect="1"/>
          </p:cNvPicPr>
          <p:nvPr/>
        </p:nvPicPr>
        <p:blipFill>
          <a:blip r:embed="rId3"/>
          <a:stretch>
            <a:fillRect/>
          </a:stretch>
        </p:blipFill>
        <p:spPr>
          <a:xfrm>
            <a:off x="2375535" y="4533265"/>
            <a:ext cx="6943090" cy="1887220"/>
          </a:xfrm>
          <a:prstGeom prst="rect">
            <a:avLst/>
          </a:prstGeom>
        </p:spPr>
      </p:pic>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45" name="图片 44" descr="邦芒人力LOGO"/>
          <p:cNvPicPr>
            <a:picLocks noChangeAspect="1"/>
          </p:cNvPicPr>
          <p:nvPr/>
        </p:nvPicPr>
        <p:blipFill>
          <a:blip r:embed="rId1"/>
          <a:stretch>
            <a:fillRect/>
          </a:stretch>
        </p:blipFill>
        <p:spPr>
          <a:xfrm>
            <a:off x="10649585" y="6048375"/>
            <a:ext cx="1265555" cy="666115"/>
          </a:xfrm>
          <a:prstGeom prst="rect">
            <a:avLst/>
          </a:prstGeom>
        </p:spPr>
      </p:pic>
      <p:sp>
        <p:nvSpPr>
          <p:cNvPr id="2" name="文本框 1"/>
          <p:cNvSpPr txBox="1"/>
          <p:nvPr/>
        </p:nvSpPr>
        <p:spPr>
          <a:xfrm>
            <a:off x="534670" y="243205"/>
            <a:ext cx="2559050"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rPr>
              <a:t>大数据中心系统</a:t>
            </a:r>
            <a:endParaRPr lang="zh-CN" altLang="en-US" sz="2400" noProof="0" dirty="0">
              <a:ln>
                <a:noFill/>
              </a:ln>
              <a:solidFill>
                <a:schemeClr val="tx1">
                  <a:lumMod val="65000"/>
                  <a:lumOff val="35000"/>
                </a:schemeClr>
              </a:solidFill>
              <a:effectLst/>
              <a:uLnTx/>
              <a:uFillTx/>
              <a:latin typeface="Arial" panose="020B0604020202020204"/>
              <a:ea typeface="微软雅黑" panose="020B0503020204020204" charset="-122"/>
              <a:sym typeface="+mn-ea"/>
            </a:endParaRPr>
          </a:p>
        </p:txBody>
      </p:sp>
      <p:grpSp>
        <p:nvGrpSpPr>
          <p:cNvPr id="20" name="组合 19"/>
          <p:cNvGrpSpPr/>
          <p:nvPr/>
        </p:nvGrpSpPr>
        <p:grpSpPr>
          <a:xfrm>
            <a:off x="1479459" y="1073429"/>
            <a:ext cx="9129486" cy="3462006"/>
            <a:chOff x="1171994" y="1286865"/>
            <a:chExt cx="9862526" cy="3739984"/>
          </a:xfrm>
        </p:grpSpPr>
        <p:pic>
          <p:nvPicPr>
            <p:cNvPr id="21" name="图片 20"/>
            <p:cNvPicPr>
              <a:picLocks noChangeAspect="1"/>
            </p:cNvPicPr>
            <p:nvPr/>
          </p:nvPicPr>
          <p:blipFill rotWithShape="1">
            <a:blip r:embed="rId2" cstate="print">
              <a:extLst>
                <a:ext uri="{28A0092B-C50C-407E-A947-70E740481C1C}">
                  <a14:useLocalDpi xmlns:a14="http://schemas.microsoft.com/office/drawing/2010/main" val="0"/>
                </a:ext>
              </a:extLst>
            </a:blip>
            <a:srcRect t="6137" b="5185"/>
            <a:stretch>
              <a:fillRect/>
            </a:stretch>
          </p:blipFill>
          <p:spPr>
            <a:xfrm>
              <a:off x="1171994" y="1959429"/>
              <a:ext cx="2881158" cy="2394856"/>
            </a:xfrm>
            <a:prstGeom prst="rect">
              <a:avLst/>
            </a:prstGeom>
          </p:spPr>
        </p:pic>
        <p:pic>
          <p:nvPicPr>
            <p:cNvPr id="22" name="图片 21"/>
            <p:cNvPicPr>
              <a:picLocks noChangeAspect="1"/>
            </p:cNvPicPr>
            <p:nvPr/>
          </p:nvPicPr>
          <p:blipFill rotWithShape="1">
            <a:blip r:embed="rId2" cstate="print">
              <a:extLst>
                <a:ext uri="{28A0092B-C50C-407E-A947-70E740481C1C}">
                  <a14:useLocalDpi xmlns:a14="http://schemas.microsoft.com/office/drawing/2010/main" val="0"/>
                </a:ext>
              </a:extLst>
            </a:blip>
            <a:srcRect t="6137" b="5185"/>
            <a:stretch>
              <a:fillRect/>
            </a:stretch>
          </p:blipFill>
          <p:spPr>
            <a:xfrm>
              <a:off x="8153362" y="1959429"/>
              <a:ext cx="2881158" cy="2394856"/>
            </a:xfrm>
            <a:prstGeom prst="rect">
              <a:avLst/>
            </a:prstGeom>
          </p:spPr>
        </p:pic>
        <p:pic>
          <p:nvPicPr>
            <p:cNvPr id="23" name="图片 22"/>
            <p:cNvPicPr>
              <a:picLocks noChangeAspect="1"/>
            </p:cNvPicPr>
            <p:nvPr/>
          </p:nvPicPr>
          <p:blipFill rotWithShape="1">
            <a:blip r:embed="rId3">
              <a:extLst>
                <a:ext uri="{28A0092B-C50C-407E-A947-70E740481C1C}">
                  <a14:useLocalDpi xmlns:a14="http://schemas.microsoft.com/office/drawing/2010/main" val="0"/>
                </a:ext>
              </a:extLst>
            </a:blip>
            <a:srcRect t="6137" b="5185"/>
            <a:stretch>
              <a:fillRect/>
            </a:stretch>
          </p:blipFill>
          <p:spPr>
            <a:xfrm>
              <a:off x="3846285" y="1286865"/>
              <a:ext cx="4499430" cy="3739984"/>
            </a:xfrm>
            <a:prstGeom prst="rect">
              <a:avLst/>
            </a:prstGeom>
          </p:spPr>
        </p:pic>
      </p:grpSp>
      <p:pic>
        <p:nvPicPr>
          <p:cNvPr id="3" name="图片占位符 21"/>
          <p:cNvPicPr>
            <a:picLocks noGrp="1" noChangeAspect="1"/>
          </p:cNvPicPr>
          <p:nvPr/>
        </p:nvPicPr>
        <p:blipFill>
          <a:blip r:embed="rId4" cstate="print">
            <a:extLst>
              <a:ext uri="{28A0092B-C50C-407E-A947-70E740481C1C}">
                <a14:useLocalDpi xmlns:a14="http://schemas.microsoft.com/office/drawing/2010/main" val="0"/>
              </a:ext>
            </a:extLst>
          </a:blip>
          <a:srcRect t="8315" b="8315"/>
          <a:stretch>
            <a:fillRect/>
          </a:stretch>
        </p:blipFill>
        <p:spPr>
          <a:xfrm>
            <a:off x="1774036" y="1827214"/>
            <a:ext cx="2180945" cy="1312862"/>
          </a:xfrm>
          <a:prstGeom prst="rect">
            <a:avLst/>
          </a:prstGeom>
        </p:spPr>
      </p:pic>
      <p:pic>
        <p:nvPicPr>
          <p:cNvPr id="6" name="图片占位符 23"/>
          <p:cNvPicPr>
            <a:picLocks noGrp="1" noChangeAspect="1"/>
          </p:cNvPicPr>
          <p:nvPr/>
        </p:nvPicPr>
        <p:blipFill>
          <a:blip r:embed="rId5" cstate="print">
            <a:extLst>
              <a:ext uri="{28A0092B-C50C-407E-A947-70E740481C1C}">
                <a14:useLocalDpi xmlns:a14="http://schemas.microsoft.com/office/drawing/2010/main" val="0"/>
              </a:ext>
            </a:extLst>
          </a:blip>
          <a:srcRect t="8266" b="8266"/>
          <a:stretch>
            <a:fillRect/>
          </a:stretch>
        </p:blipFill>
        <p:spPr>
          <a:xfrm>
            <a:off x="8237092" y="1827213"/>
            <a:ext cx="2168653" cy="1312862"/>
          </a:xfrm>
          <a:prstGeom prst="rect">
            <a:avLst/>
          </a:prstGeom>
        </p:spPr>
      </p:pic>
      <p:pic>
        <p:nvPicPr>
          <p:cNvPr id="8" name="图片占位符 29"/>
          <p:cNvPicPr>
            <a:picLocks noGrp="1" noChangeAspect="1"/>
          </p:cNvPicPr>
          <p:nvPr/>
        </p:nvPicPr>
        <p:blipFill>
          <a:blip r:embed="rId6" cstate="print">
            <a:extLst>
              <a:ext uri="{28A0092B-C50C-407E-A947-70E740481C1C}">
                <a14:useLocalDpi xmlns:a14="http://schemas.microsoft.com/office/drawing/2010/main" val="0"/>
              </a:ext>
            </a:extLst>
          </a:blip>
          <a:srcRect t="4514" b="4514"/>
          <a:stretch>
            <a:fillRect/>
          </a:stretch>
        </p:blipFill>
        <p:spPr>
          <a:xfrm>
            <a:off x="4453749" y="1303257"/>
            <a:ext cx="3296689" cy="1943861"/>
          </a:xfrm>
          <a:prstGeom prst="rect">
            <a:avLst/>
          </a:prstGeom>
        </p:spPr>
      </p:pic>
      <p:sp>
        <p:nvSpPr>
          <p:cNvPr id="9" name="矩形 8"/>
          <p:cNvSpPr/>
          <p:nvPr/>
        </p:nvSpPr>
        <p:spPr>
          <a:xfrm>
            <a:off x="5438775" y="4415155"/>
            <a:ext cx="1432560" cy="306705"/>
          </a:xfrm>
          <a:prstGeom prst="rect">
            <a:avLst/>
          </a:prstGeom>
        </p:spPr>
        <p:txBody>
          <a:bodyPr wrap="square">
            <a:spAutoFit/>
          </a:bodyPr>
          <a:lstStyle/>
          <a:p>
            <a:pPr marL="0" marR="0" lvl="0" indent="0" algn="l" defTabSz="685800" rtl="0" eaLnBrk="0" fontAlgn="base" latinLnBrk="0" hangingPunct="0">
              <a:lnSpc>
                <a:spcPct val="100000"/>
              </a:lnSpc>
              <a:spcBef>
                <a:spcPct val="0"/>
              </a:spcBef>
              <a:spcAft>
                <a:spcPct val="0"/>
              </a:spcAft>
              <a:buClrTx/>
              <a:buSzTx/>
              <a:buFontTx/>
              <a:buNone/>
              <a:defRPr/>
            </a:pPr>
            <a:r>
              <a:rPr lang="en-US" altLang="zh-CN" sz="1400" noProof="0" dirty="0" err="1">
                <a:ln>
                  <a:noFill/>
                </a:ln>
                <a:solidFill>
                  <a:schemeClr val="tx1">
                    <a:lumMod val="65000"/>
                    <a:lumOff val="35000"/>
                  </a:schemeClr>
                </a:solidFill>
                <a:effectLst/>
                <a:uLnTx/>
                <a:uFillTx/>
                <a:latin typeface="微软雅黑" panose="020B0503020204020204" charset="-122"/>
                <a:ea typeface="微软雅黑" panose="020B0503020204020204" charset="-122"/>
                <a:sym typeface="+mn-ea"/>
              </a:rPr>
              <a:t>HRO Saas</a:t>
            </a:r>
            <a:r>
              <a:rPr lang="zh-CN" altLang="zh-CN" sz="1400" noProof="0" dirty="0">
                <a:ln>
                  <a:noFill/>
                </a:ln>
                <a:solidFill>
                  <a:schemeClr val="tx1">
                    <a:lumMod val="65000"/>
                    <a:lumOff val="35000"/>
                  </a:schemeClr>
                </a:solidFill>
                <a:effectLst/>
                <a:uLnTx/>
                <a:uFillTx/>
                <a:latin typeface="微软雅黑" panose="020B0503020204020204" charset="-122"/>
                <a:ea typeface="微软雅黑" panose="020B0503020204020204" charset="-122"/>
                <a:sym typeface="+mn-ea"/>
              </a:rPr>
              <a:t>系统</a:t>
            </a:r>
            <a:endParaRPr kumimoji="0" lang="zh-CN" altLang="zh-CN" sz="1400" b="0" i="0" u="none" strike="noStrike" kern="1200" cap="none" spc="0" normalizeH="0" baseline="0" noProof="0" dirty="0">
              <a:ln>
                <a:noFill/>
              </a:ln>
              <a:solidFill>
                <a:schemeClr val="tx1">
                  <a:lumMod val="65000"/>
                  <a:lumOff val="35000"/>
                </a:schemeClr>
              </a:solidFill>
              <a:effectLst/>
              <a:uLnTx/>
              <a:uFillTx/>
              <a:latin typeface="微软雅黑" panose="020B0503020204020204" charset="-122"/>
              <a:ea typeface="微软雅黑" panose="020B0503020204020204" charset="-122"/>
              <a:cs typeface="+mn-cs"/>
              <a:sym typeface="+mn-ea"/>
            </a:endParaRPr>
          </a:p>
        </p:txBody>
      </p:sp>
      <p:sp>
        <p:nvSpPr>
          <p:cNvPr id="10" name="矩形 9"/>
          <p:cNvSpPr/>
          <p:nvPr/>
        </p:nvSpPr>
        <p:spPr>
          <a:xfrm>
            <a:off x="2224405" y="3975100"/>
            <a:ext cx="1289685" cy="306705"/>
          </a:xfrm>
          <a:prstGeom prst="rect">
            <a:avLst/>
          </a:prstGeom>
        </p:spPr>
        <p:txBody>
          <a:bodyPr wrap="square">
            <a:spAutoFit/>
          </a:bodyPr>
          <a:lstStyle/>
          <a:p>
            <a:pPr marL="0" marR="0" lvl="0" indent="0" algn="l" defTabSz="685800" rtl="0" eaLnBrk="0" fontAlgn="base" latinLnBrk="0" hangingPunct="0">
              <a:lnSpc>
                <a:spcPct val="100000"/>
              </a:lnSpc>
              <a:spcBef>
                <a:spcPct val="0"/>
              </a:spcBef>
              <a:spcAft>
                <a:spcPct val="0"/>
              </a:spcAft>
              <a:buClrTx/>
              <a:buSzTx/>
              <a:buFontTx/>
              <a:buNone/>
              <a:defRPr/>
            </a:pPr>
            <a:r>
              <a:rPr lang="zh-CN" altLang="en-US" sz="1400" noProof="0" dirty="0">
                <a:ln>
                  <a:noFill/>
                </a:ln>
                <a:solidFill>
                  <a:schemeClr val="tx1">
                    <a:lumMod val="65000"/>
                    <a:lumOff val="35000"/>
                  </a:schemeClr>
                </a:solidFill>
                <a:effectLst/>
                <a:uLnTx/>
                <a:uFillTx/>
                <a:latin typeface="微软雅黑" panose="020B0503020204020204" charset="-122"/>
                <a:ea typeface="微软雅黑" panose="020B0503020204020204" charset="-122"/>
                <a:sym typeface="+mn-ea"/>
              </a:rPr>
              <a:t>门店管理</a:t>
            </a:r>
            <a:r>
              <a:rPr lang="zh-CN" altLang="zh-CN" sz="1400" noProof="0" dirty="0">
                <a:ln>
                  <a:noFill/>
                </a:ln>
                <a:solidFill>
                  <a:schemeClr val="tx1">
                    <a:lumMod val="65000"/>
                    <a:lumOff val="35000"/>
                  </a:schemeClr>
                </a:solidFill>
                <a:effectLst/>
                <a:uLnTx/>
                <a:uFillTx/>
                <a:latin typeface="微软雅黑" panose="020B0503020204020204" charset="-122"/>
                <a:ea typeface="微软雅黑" panose="020B0503020204020204" charset="-122"/>
                <a:sym typeface="+mn-ea"/>
              </a:rPr>
              <a:t>系统</a:t>
            </a:r>
            <a:endParaRPr kumimoji="0" lang="zh-CN" altLang="zh-CN" sz="1400" b="0" i="0" u="none" strike="noStrike" kern="1200" cap="none" spc="0" normalizeH="0" baseline="0" noProof="0" dirty="0">
              <a:ln>
                <a:noFill/>
              </a:ln>
              <a:solidFill>
                <a:schemeClr val="tx1">
                  <a:lumMod val="65000"/>
                  <a:lumOff val="35000"/>
                </a:schemeClr>
              </a:solidFill>
              <a:effectLst/>
              <a:uLnTx/>
              <a:uFillTx/>
              <a:latin typeface="微软雅黑" panose="020B0503020204020204" charset="-122"/>
              <a:ea typeface="微软雅黑" panose="020B0503020204020204" charset="-122"/>
              <a:cs typeface="+mn-cs"/>
              <a:sym typeface="+mn-ea"/>
            </a:endParaRPr>
          </a:p>
        </p:txBody>
      </p:sp>
      <p:sp>
        <p:nvSpPr>
          <p:cNvPr id="11" name="矩形 10"/>
          <p:cNvSpPr/>
          <p:nvPr/>
        </p:nvSpPr>
        <p:spPr>
          <a:xfrm>
            <a:off x="8796020" y="3975100"/>
            <a:ext cx="1116965" cy="306705"/>
          </a:xfrm>
          <a:prstGeom prst="rect">
            <a:avLst/>
          </a:prstGeom>
        </p:spPr>
        <p:txBody>
          <a:bodyPr wrap="square">
            <a:spAutoFit/>
          </a:bodyPr>
          <a:lstStyle/>
          <a:p>
            <a:pPr marL="0" marR="0" lvl="0" indent="0" algn="l" defTabSz="685800" rtl="0" eaLnBrk="0" fontAlgn="base" latinLnBrk="0" hangingPunct="0">
              <a:lnSpc>
                <a:spcPct val="100000"/>
              </a:lnSpc>
              <a:spcBef>
                <a:spcPct val="0"/>
              </a:spcBef>
              <a:spcAft>
                <a:spcPct val="0"/>
              </a:spcAft>
              <a:buClrTx/>
              <a:buSzTx/>
              <a:buFontTx/>
              <a:buNone/>
              <a:defRPr/>
            </a:pPr>
            <a:r>
              <a:rPr lang="zh-CN" altLang="en-US" sz="1400" noProof="0" dirty="0">
                <a:ln>
                  <a:noFill/>
                </a:ln>
                <a:solidFill>
                  <a:schemeClr val="tx1">
                    <a:lumMod val="65000"/>
                    <a:lumOff val="35000"/>
                  </a:schemeClr>
                </a:solidFill>
                <a:effectLst/>
                <a:uLnTx/>
                <a:uFillTx/>
                <a:latin typeface="微软雅黑" panose="020B0503020204020204" charset="-122"/>
                <a:ea typeface="微软雅黑" panose="020B0503020204020204" charset="-122"/>
                <a:sym typeface="+mn-ea"/>
              </a:rPr>
              <a:t>日薪系统</a:t>
            </a:r>
            <a:endParaRPr kumimoji="0" lang="zh-CN" altLang="en-US" sz="1400" b="0" i="0" u="none" strike="noStrike" kern="1200" cap="none" spc="0" normalizeH="0" baseline="0" noProof="0" dirty="0">
              <a:ln>
                <a:noFill/>
              </a:ln>
              <a:solidFill>
                <a:schemeClr val="tx1">
                  <a:lumMod val="65000"/>
                  <a:lumOff val="35000"/>
                </a:schemeClr>
              </a:solidFill>
              <a:effectLst/>
              <a:uLnTx/>
              <a:uFillTx/>
              <a:latin typeface="微软雅黑" panose="020B0503020204020204" charset="-122"/>
              <a:ea typeface="微软雅黑" panose="020B0503020204020204" charset="-122"/>
              <a:cs typeface="+mn-cs"/>
              <a:sym typeface="+mn-ea"/>
            </a:endParaRPr>
          </a:p>
        </p:txBody>
      </p:sp>
      <p:pic>
        <p:nvPicPr>
          <p:cNvPr id="15" name="图片 14"/>
          <p:cNvPicPr>
            <a:picLocks noChangeAspect="1"/>
          </p:cNvPicPr>
          <p:nvPr/>
        </p:nvPicPr>
        <p:blipFill>
          <a:blip r:embed="rId7"/>
          <a:stretch>
            <a:fillRect/>
          </a:stretch>
        </p:blipFill>
        <p:spPr>
          <a:xfrm>
            <a:off x="1755140" y="1837055"/>
            <a:ext cx="2200910" cy="1312545"/>
          </a:xfrm>
          <a:prstGeom prst="rect">
            <a:avLst/>
          </a:prstGeom>
        </p:spPr>
      </p:pic>
      <p:pic>
        <p:nvPicPr>
          <p:cNvPr id="7" name="图片 6"/>
          <p:cNvPicPr>
            <a:picLocks noChangeAspect="1"/>
          </p:cNvPicPr>
          <p:nvPr/>
        </p:nvPicPr>
        <p:blipFill>
          <a:blip r:embed="rId8"/>
          <a:srcRect l="10455" r="796"/>
          <a:stretch>
            <a:fillRect/>
          </a:stretch>
        </p:blipFill>
        <p:spPr>
          <a:xfrm>
            <a:off x="8220710" y="1819910"/>
            <a:ext cx="2193925" cy="1327150"/>
          </a:xfrm>
          <a:prstGeom prst="rect">
            <a:avLst/>
          </a:prstGeom>
        </p:spPr>
      </p:pic>
      <p:pic>
        <p:nvPicPr>
          <p:cNvPr id="12" name="图片 11" descr="光盘"/>
          <p:cNvPicPr>
            <a:picLocks noChangeAspect="1"/>
          </p:cNvPicPr>
          <p:nvPr/>
        </p:nvPicPr>
        <p:blipFill>
          <a:blip r:embed="rId9"/>
          <a:stretch>
            <a:fillRect/>
          </a:stretch>
        </p:blipFill>
        <p:spPr>
          <a:xfrm>
            <a:off x="1144905" y="4819015"/>
            <a:ext cx="10058400" cy="1432560"/>
          </a:xfrm>
          <a:prstGeom prst="rect">
            <a:avLst/>
          </a:prstGeom>
        </p:spPr>
      </p:pic>
      <p:pic>
        <p:nvPicPr>
          <p:cNvPr id="5" name="图片 4"/>
          <p:cNvPicPr>
            <a:picLocks noChangeAspect="1"/>
          </p:cNvPicPr>
          <p:nvPr/>
        </p:nvPicPr>
        <p:blipFill>
          <a:blip r:embed="rId10"/>
          <a:srcRect b="957"/>
          <a:stretch>
            <a:fillRect/>
          </a:stretch>
        </p:blipFill>
        <p:spPr>
          <a:xfrm>
            <a:off x="4359910" y="1289050"/>
            <a:ext cx="3457575" cy="1971675"/>
          </a:xfrm>
          <a:prstGeom prst="rect">
            <a:avLst/>
          </a:prstGeom>
        </p:spPr>
      </p:pic>
    </p:spTree>
    <p:custDataLst>
      <p:tags r:id="rId11"/>
    </p:custDataLst>
  </p:cSld>
  <p:clrMapOvr>
    <a:masterClrMapping/>
  </p:clrMapOvr>
</p:sld>
</file>

<file path=ppt/tags/tag1.xml><?xml version="1.0" encoding="utf-8"?>
<p:tagLst xmlns:p="http://schemas.openxmlformats.org/presentationml/2006/main">
  <p:tag name="KSO_WM_BEAUTIFY_FLAG" val="#wm#"/>
  <p:tag name="KSO_WM_TEMPLATE_CATEGORY" val="custom"/>
  <p:tag name="KSO_WM_TEMPLATE_INDEX" val="20184553"/>
</p:tagLst>
</file>

<file path=ppt/tags/tag10.xml><?xml version="1.0" encoding="utf-8"?>
<p:tagLst xmlns:p="http://schemas.openxmlformats.org/presentationml/2006/main">
  <p:tag name="KSO_WM_BEAUTIFY_FLAG" val="#wm#"/>
  <p:tag name="KSO_WM_TEMPLATE_CATEGORY" val="custom"/>
  <p:tag name="KSO_WM_TEMPLATE_INDEX" val="20184553"/>
</p:tagLst>
</file>

<file path=ppt/tags/tag11.xml><?xml version="1.0" encoding="utf-8"?>
<p:tagLst xmlns:p="http://schemas.openxmlformats.org/presentationml/2006/main">
  <p:tag name="KSO_WM_BEAUTIFY_FLAG" val="#wm#"/>
  <p:tag name="KSO_WM_TEMPLATE_CATEGORY" val="custom"/>
  <p:tag name="KSO_WM_TEMPLATE_INDEX" val="20184553"/>
</p:tagLst>
</file>

<file path=ppt/tags/tag12.xml><?xml version="1.0" encoding="utf-8"?>
<p:tagLst xmlns:p="http://schemas.openxmlformats.org/presentationml/2006/main">
  <p:tag name="KSO_WM_BEAUTIFY_FLAG" val="#wm#"/>
  <p:tag name="KSO_WM_TEMPLATE_CATEGORY" val="custom"/>
  <p:tag name="KSO_WM_TEMPLATE_INDEX" val="20184553"/>
</p:tagLst>
</file>

<file path=ppt/tags/tag13.xml><?xml version="1.0" encoding="utf-8"?>
<p:tagLst xmlns:p="http://schemas.openxmlformats.org/presentationml/2006/main">
  <p:tag name="KSO_WM_BEAUTIFY_FLAG" val="#wm#"/>
  <p:tag name="KSO_WM_TEMPLATE_CATEGORY" val="custom"/>
  <p:tag name="KSO_WM_TEMPLATE_INDEX" val="20184553"/>
</p:tagLst>
</file>

<file path=ppt/tags/tag14.xml><?xml version="1.0" encoding="utf-8"?>
<p:tagLst xmlns:p="http://schemas.openxmlformats.org/presentationml/2006/main">
  <p:tag name="KSO_WM_BEAUTIFY_FLAG" val="#wm#"/>
  <p:tag name="KSO_WM_TEMPLATE_CATEGORY" val="custom"/>
  <p:tag name="KSO_WM_TEMPLATE_INDEX" val="20184553"/>
</p:tagLst>
</file>

<file path=ppt/tags/tag15.xml><?xml version="1.0" encoding="utf-8"?>
<p:tagLst xmlns:p="http://schemas.openxmlformats.org/presentationml/2006/main">
  <p:tag name="MH" val="20171218162805"/>
  <p:tag name="MH_LIBRARY" val="GRAPHIC"/>
  <p:tag name="MH_TYPE" val="Other"/>
  <p:tag name="MH_ORDER" val="1"/>
</p:tagLst>
</file>

<file path=ppt/tags/tag16.xml><?xml version="1.0" encoding="utf-8"?>
<p:tagLst xmlns:p="http://schemas.openxmlformats.org/presentationml/2006/main">
  <p:tag name="MH" val="20171218162805"/>
  <p:tag name="MH_LIBRARY" val="GRAPHIC"/>
  <p:tag name="MH_TYPE" val="Other"/>
  <p:tag name="MH_ORDER" val="2"/>
</p:tagLst>
</file>

<file path=ppt/tags/tag17.xml><?xml version="1.0" encoding="utf-8"?>
<p:tagLst xmlns:p="http://schemas.openxmlformats.org/presentationml/2006/main">
  <p:tag name="MH" val="20171218162805"/>
  <p:tag name="MH_LIBRARY" val="GRAPHIC"/>
  <p:tag name="MH_TYPE" val="Other"/>
  <p:tag name="MH_ORDER" val="3"/>
</p:tagLst>
</file>

<file path=ppt/tags/tag18.xml><?xml version="1.0" encoding="utf-8"?>
<p:tagLst xmlns:p="http://schemas.openxmlformats.org/presentationml/2006/main">
  <p:tag name="MH" val="20171218162805"/>
  <p:tag name="MH_LIBRARY" val="GRAPHIC"/>
  <p:tag name="MH_TYPE" val="Other"/>
  <p:tag name="MH_ORDER" val="4"/>
</p:tagLst>
</file>

<file path=ppt/tags/tag19.xml><?xml version="1.0" encoding="utf-8"?>
<p:tagLst xmlns:p="http://schemas.openxmlformats.org/presentationml/2006/main">
  <p:tag name="MH" val="20171218162805"/>
  <p:tag name="MH_LIBRARY" val="GRAPHIC"/>
  <p:tag name="MH_TYPE" val="Other"/>
  <p:tag name="MH_ORDER" val="5"/>
</p:tagLst>
</file>

<file path=ppt/tags/tag2.xml><?xml version="1.0" encoding="utf-8"?>
<p:tagLst xmlns:p="http://schemas.openxmlformats.org/presentationml/2006/main">
  <p:tag name="KSO_WM_BEAUTIFY_FLAG" val="#wm#"/>
  <p:tag name="KSO_WM_TEMPLATE_CATEGORY" val="custom"/>
  <p:tag name="KSO_WM_TEMPLATE_INDEX" val="20184553"/>
</p:tagLst>
</file>

<file path=ppt/tags/tag20.xml><?xml version="1.0" encoding="utf-8"?>
<p:tagLst xmlns:p="http://schemas.openxmlformats.org/presentationml/2006/main">
  <p:tag name="MH" val="20171218162805"/>
  <p:tag name="MH_LIBRARY" val="GRAPHIC"/>
  <p:tag name="MH_TYPE" val="Other"/>
  <p:tag name="MH_ORDER" val="6"/>
</p:tagLst>
</file>

<file path=ppt/tags/tag21.xml><?xml version="1.0" encoding="utf-8"?>
<p:tagLst xmlns:p="http://schemas.openxmlformats.org/presentationml/2006/main">
  <p:tag name="MH" val="20171218162805"/>
  <p:tag name="MH_LIBRARY" val="GRAPHIC"/>
  <p:tag name="MH_TYPE" val="Other"/>
  <p:tag name="MH_ORDER" val="7"/>
</p:tagLst>
</file>

<file path=ppt/tags/tag22.xml><?xml version="1.0" encoding="utf-8"?>
<p:tagLst xmlns:p="http://schemas.openxmlformats.org/presentationml/2006/main">
  <p:tag name="MH" val="20171218162805"/>
  <p:tag name="MH_LIBRARY" val="GRAPHIC"/>
  <p:tag name="MH_TYPE" val="Other"/>
  <p:tag name="MH_ORDER" val="8"/>
</p:tagLst>
</file>

<file path=ppt/tags/tag23.xml><?xml version="1.0" encoding="utf-8"?>
<p:tagLst xmlns:p="http://schemas.openxmlformats.org/presentationml/2006/main">
  <p:tag name="MH" val="20171218162805"/>
  <p:tag name="MH_LIBRARY" val="GRAPHIC"/>
  <p:tag name="MH_TYPE" val="Other"/>
  <p:tag name="MH_ORDER" val="9"/>
</p:tagLst>
</file>

<file path=ppt/tags/tag24.xml><?xml version="1.0" encoding="utf-8"?>
<p:tagLst xmlns:p="http://schemas.openxmlformats.org/presentationml/2006/main">
  <p:tag name="MH" val="20171218162805"/>
  <p:tag name="MH_LIBRARY" val="GRAPHIC"/>
  <p:tag name="MH_TYPE" val="Other"/>
  <p:tag name="MH_ORDER" val="10"/>
</p:tagLst>
</file>

<file path=ppt/tags/tag25.xml><?xml version="1.0" encoding="utf-8"?>
<p:tagLst xmlns:p="http://schemas.openxmlformats.org/presentationml/2006/main">
  <p:tag name="MH" val="20171218162805"/>
  <p:tag name="MH_LIBRARY" val="GRAPHIC"/>
  <p:tag name="MH_TYPE" val="Other"/>
  <p:tag name="MH_ORDER" val="6"/>
</p:tagLst>
</file>

<file path=ppt/tags/tag26.xml><?xml version="1.0" encoding="utf-8"?>
<p:tagLst xmlns:p="http://schemas.openxmlformats.org/presentationml/2006/main">
  <p:tag name="MH" val="20171218162805"/>
  <p:tag name="MH_LIBRARY" val="GRAPHIC"/>
  <p:tag name="MH_TYPE" val="Other"/>
  <p:tag name="MH_ORDER" val="7"/>
</p:tagLst>
</file>

<file path=ppt/tags/tag27.xml><?xml version="1.0" encoding="utf-8"?>
<p:tagLst xmlns:p="http://schemas.openxmlformats.org/presentationml/2006/main">
  <p:tag name="KSO_WM_BEAUTIFY_FLAG" val="#wm#"/>
  <p:tag name="KSO_WM_TEMPLATE_CATEGORY" val="custom"/>
  <p:tag name="KSO_WM_TEMPLATE_INDEX" val="20184553"/>
</p:tagLst>
</file>

<file path=ppt/tags/tag28.xml><?xml version="1.0" encoding="utf-8"?>
<p:tagLst xmlns:p="http://schemas.openxmlformats.org/presentationml/2006/main">
  <p:tag name="KSO_WM_BEAUTIFY_FLAG" val="#wm#"/>
  <p:tag name="KSO_WM_TEMPLATE_CATEGORY" val="custom"/>
  <p:tag name="KSO_WM_TEMPLATE_INDEX" val="20184553"/>
</p:tagLst>
</file>

<file path=ppt/tags/tag29.xml><?xml version="1.0" encoding="utf-8"?>
<p:tagLst xmlns:p="http://schemas.openxmlformats.org/presentationml/2006/main">
  <p:tag name="KSO_WM_BEAUTIFY_FLAG" val="#wm#"/>
  <p:tag name="KSO_WM_TEMPLATE_CATEGORY" val="custom"/>
  <p:tag name="KSO_WM_TEMPLATE_INDEX" val="20184553"/>
</p:tagLst>
</file>

<file path=ppt/tags/tag3.xml><?xml version="1.0" encoding="utf-8"?>
<p:tagLst xmlns:p="http://schemas.openxmlformats.org/presentationml/2006/main">
  <p:tag name="KSO_WM_BEAUTIFY_FLAG" val="#wm#"/>
  <p:tag name="KSO_WM_TEMPLATE_CATEGORY" val="custom"/>
  <p:tag name="KSO_WM_TEMPLATE_INDEX" val="20184553"/>
</p:tagLst>
</file>

<file path=ppt/tags/tag30.xml><?xml version="1.0" encoding="utf-8"?>
<p:tagLst xmlns:p="http://schemas.openxmlformats.org/presentationml/2006/main">
  <p:tag name="KSO_WM_BEAUTIFY_FLAG" val="#wm#"/>
  <p:tag name="KSO_WM_TEMPLATE_CATEGORY" val="custom"/>
  <p:tag name="KSO_WM_TEMPLATE_INDEX" val="20184553"/>
</p:tagLst>
</file>

<file path=ppt/tags/tag31.xml><?xml version="1.0" encoding="utf-8"?>
<p:tagLst xmlns:p="http://schemas.openxmlformats.org/presentationml/2006/main">
  <p:tag name="KSO_WM_BEAUTIFY_FLAG" val="#wm#"/>
  <p:tag name="KSO_WM_TEMPLATE_CATEGORY" val="custom"/>
  <p:tag name="KSO_WM_TEMPLATE_INDEX" val="20184553"/>
</p:tagLst>
</file>

<file path=ppt/tags/tag32.xml><?xml version="1.0" encoding="utf-8"?>
<p:tagLst xmlns:p="http://schemas.openxmlformats.org/presentationml/2006/main">
  <p:tag name="KSO_WM_BEAUTIFY_FLAG" val="#wm#"/>
  <p:tag name="KSO_WM_TEMPLATE_CATEGORY" val="custom"/>
  <p:tag name="KSO_WM_TEMPLATE_INDEX" val="20184553"/>
</p:tagLst>
</file>

<file path=ppt/tags/tag33.xml><?xml version="1.0" encoding="utf-8"?>
<p:tagLst xmlns:p="http://schemas.openxmlformats.org/presentationml/2006/main">
  <p:tag name="KSO_WM_BEAUTIFY_FLAG" val="#wm#"/>
  <p:tag name="KSO_WM_TEMPLATE_CATEGORY" val="custom"/>
  <p:tag name="KSO_WM_TEMPLATE_INDEX" val="20184553"/>
</p:tagLst>
</file>

<file path=ppt/tags/tag34.xml><?xml version="1.0" encoding="utf-8"?>
<p:tagLst xmlns:p="http://schemas.openxmlformats.org/presentationml/2006/main">
  <p:tag name="KSO_WM_BEAUTIFY_FLAG" val="#wm#"/>
  <p:tag name="KSO_WM_TEMPLATE_CATEGORY" val="custom"/>
  <p:tag name="KSO_WM_TEMPLATE_INDEX" val="20184553"/>
</p:tagLst>
</file>

<file path=ppt/tags/tag35.xml><?xml version="1.0" encoding="utf-8"?>
<p:tagLst xmlns:p="http://schemas.openxmlformats.org/presentationml/2006/main">
  <p:tag name="KSO_WM_BEAUTIFY_FLAG" val="#wm#"/>
  <p:tag name="KSO_WM_TEMPLATE_CATEGORY" val="custom"/>
  <p:tag name="KSO_WM_TEMPLATE_INDEX" val="20184553"/>
</p:tagLst>
</file>

<file path=ppt/tags/tag36.xml><?xml version="1.0" encoding="utf-8"?>
<p:tagLst xmlns:p="http://schemas.openxmlformats.org/presentationml/2006/main">
  <p:tag name="KSO_WM_BEAUTIFY_FLAG" val="#wm#"/>
  <p:tag name="KSO_WM_TEMPLATE_CATEGORY" val="custom"/>
  <p:tag name="KSO_WM_TEMPLATE_INDEX" val="20184553"/>
</p:tagLst>
</file>

<file path=ppt/tags/tag37.xml><?xml version="1.0" encoding="utf-8"?>
<p:tagLst xmlns:p="http://schemas.openxmlformats.org/presentationml/2006/main">
  <p:tag name="KSO_WM_BEAUTIFY_FLAG" val="#wm#"/>
  <p:tag name="KSO_WM_TEMPLATE_CATEGORY" val="custom"/>
  <p:tag name="KSO_WM_TEMPLATE_INDEX" val="20184553"/>
</p:tagLst>
</file>

<file path=ppt/tags/tag4.xml><?xml version="1.0" encoding="utf-8"?>
<p:tagLst xmlns:p="http://schemas.openxmlformats.org/presentationml/2006/main">
  <p:tag name="KSO_WM_BEAUTIFY_FLAG" val="#wm#"/>
  <p:tag name="KSO_WM_TEMPLATE_CATEGORY" val="custom"/>
  <p:tag name="KSO_WM_TEMPLATE_INDEX" val="20184553"/>
</p:tagLst>
</file>

<file path=ppt/tags/tag5.xml><?xml version="1.0" encoding="utf-8"?>
<p:tagLst xmlns:p="http://schemas.openxmlformats.org/presentationml/2006/main">
  <p:tag name="KSO_WM_UNIT_PLACING_PICTURE_USER_VIEWPORT" val="{&quot;height&quot;:1049,&quot;width&quot;:1993}"/>
</p:tagLst>
</file>

<file path=ppt/tags/tag6.xml><?xml version="1.0" encoding="utf-8"?>
<p:tagLst xmlns:p="http://schemas.openxmlformats.org/presentationml/2006/main">
  <p:tag name="KSO_WM_BEAUTIFY_FLAG" val="#wm#"/>
  <p:tag name="KSO_WM_TEMPLATE_CATEGORY" val="custom"/>
  <p:tag name="KSO_WM_TEMPLATE_INDEX" val="20184553"/>
</p:tagLst>
</file>

<file path=ppt/tags/tag7.xml><?xml version="1.0" encoding="utf-8"?>
<p:tagLst xmlns:p="http://schemas.openxmlformats.org/presentationml/2006/main">
  <p:tag name="KSO_WM_BEAUTIFY_FLAG" val="#wm#"/>
  <p:tag name="KSO_WM_TEMPLATE_CATEGORY" val="custom"/>
  <p:tag name="KSO_WM_TEMPLATE_INDEX" val="20184553"/>
</p:tagLst>
</file>

<file path=ppt/tags/tag8.xml><?xml version="1.0" encoding="utf-8"?>
<p:tagLst xmlns:p="http://schemas.openxmlformats.org/presentationml/2006/main">
  <p:tag name="KSO_WM_BEAUTIFY_FLAG" val="#wm#"/>
  <p:tag name="KSO_WM_TEMPLATE_CATEGORY" val="custom"/>
  <p:tag name="KSO_WM_TEMPLATE_INDEX" val="20184553"/>
</p:tagLst>
</file>

<file path=ppt/tags/tag9.xml><?xml version="1.0" encoding="utf-8"?>
<p:tagLst xmlns:p="http://schemas.openxmlformats.org/presentationml/2006/main">
  <p:tag name="KSO_WM_BEAUTIFY_FLAG" val="#wm#"/>
  <p:tag name="KSO_WM_TEMPLATE_CATEGORY" val="custom"/>
  <p:tag name="KSO_WM_TEMPLATE_INDEX" val="20184553"/>
</p:tagLst>
</file>

<file path=ppt/theme/theme1.xml><?xml version="1.0" encoding="utf-8"?>
<a:theme xmlns:a="http://schemas.openxmlformats.org/drawingml/2006/main" name="摄图网699pic">
  <a:themeElements>
    <a:clrScheme name="自定义 154">
      <a:dk1>
        <a:sysClr val="windowText" lastClr="000000"/>
      </a:dk1>
      <a:lt1>
        <a:sysClr val="window" lastClr="FFFFFF"/>
      </a:lt1>
      <a:dk2>
        <a:srgbClr val="44546A"/>
      </a:dk2>
      <a:lt2>
        <a:srgbClr val="E7E6E6"/>
      </a:lt2>
      <a:accent1>
        <a:srgbClr val="4A5A6F"/>
      </a:accent1>
      <a:accent2>
        <a:srgbClr val="E06741"/>
      </a:accent2>
      <a:accent3>
        <a:srgbClr val="4A5A6F"/>
      </a:accent3>
      <a:accent4>
        <a:srgbClr val="E06741"/>
      </a:accent4>
      <a:accent5>
        <a:srgbClr val="4A5A6F"/>
      </a:accent5>
      <a:accent6>
        <a:srgbClr val="E06741"/>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0</TotalTime>
  <Words>6125</Words>
  <Application>WPS 演示</Application>
  <PresentationFormat>宽屏</PresentationFormat>
  <Paragraphs>383</Paragraphs>
  <Slides>24</Slides>
  <Notes>24</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24</vt:i4>
      </vt:variant>
    </vt:vector>
  </HeadingPairs>
  <TitlesOfParts>
    <vt:vector size="40" baseType="lpstr">
      <vt:lpstr>Arial</vt:lpstr>
      <vt:lpstr>宋体</vt:lpstr>
      <vt:lpstr>Wingdings</vt:lpstr>
      <vt:lpstr>微软雅黑</vt:lpstr>
      <vt:lpstr>Arial</vt:lpstr>
      <vt:lpstr>印品黑体</vt:lpstr>
      <vt:lpstr>Arial Unicode MS</vt:lpstr>
      <vt:lpstr>等线</vt:lpstr>
      <vt:lpstr>Agency FB</vt:lpstr>
      <vt:lpstr>字魂105号-简雅黑</vt:lpstr>
      <vt:lpstr>Open Sans</vt:lpstr>
      <vt:lpstr>魂心</vt:lpstr>
      <vt:lpstr>Verdana</vt:lpstr>
      <vt:lpstr>Calibri</vt:lpstr>
      <vt:lpstr>黑体</vt:lpstr>
      <vt:lpstr>摄图网699pic</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dc:title>
  <dc:creator>摄图网699pic</dc:creator>
  <cp:lastModifiedBy>Ego</cp:lastModifiedBy>
  <cp:revision>93</cp:revision>
  <dcterms:created xsi:type="dcterms:W3CDTF">2017-09-04T07:53:00Z</dcterms:created>
  <dcterms:modified xsi:type="dcterms:W3CDTF">2020-12-03T07:56:19Z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